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6" r:id="rId1"/>
    <p:sldMasterId id="2147483847" r:id="rId2"/>
    <p:sldMasterId id="2147483732" r:id="rId3"/>
    <p:sldMasterId id="2147483744" r:id="rId4"/>
    <p:sldMasterId id="2147483748" r:id="rId5"/>
    <p:sldMasterId id="2147483750" r:id="rId6"/>
    <p:sldMasterId id="2147483751" r:id="rId7"/>
    <p:sldMasterId id="2147483731" r:id="rId8"/>
  </p:sldMasterIdLst>
  <p:notesMasterIdLst>
    <p:notesMasterId r:id="rId32"/>
  </p:notesMasterIdLst>
  <p:sldIdLst>
    <p:sldId id="806" r:id="rId9"/>
    <p:sldId id="775" r:id="rId10"/>
    <p:sldId id="847" r:id="rId11"/>
    <p:sldId id="810" r:id="rId12"/>
    <p:sldId id="870" r:id="rId13"/>
    <p:sldId id="844" r:id="rId14"/>
    <p:sldId id="858" r:id="rId15"/>
    <p:sldId id="834" r:id="rId16"/>
    <p:sldId id="862" r:id="rId17"/>
    <p:sldId id="864" r:id="rId18"/>
    <p:sldId id="849" r:id="rId19"/>
    <p:sldId id="853" r:id="rId20"/>
    <p:sldId id="854" r:id="rId21"/>
    <p:sldId id="855" r:id="rId22"/>
    <p:sldId id="857" r:id="rId23"/>
    <p:sldId id="841" r:id="rId24"/>
    <p:sldId id="838" r:id="rId25"/>
    <p:sldId id="839" r:id="rId26"/>
    <p:sldId id="819" r:id="rId27"/>
    <p:sldId id="396" r:id="rId28"/>
    <p:sldId id="867" r:id="rId29"/>
    <p:sldId id="840" r:id="rId30"/>
    <p:sldId id="8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hmqaCQzh4fPD6/HHp1MLQ==" hashData="5DBycqwK1VWR5xIa0vQPtUGnnX39XOJT+AQEEMhbXOnyVNDuGWhnk+s89a1dvGsiwCzmKpW16BRP3/IswpyUpg=="/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1698F-5D4F-7DE5-C121-7AB0FC167837}" name="Qi, Shixiong" initials="QS" userId="S::shixong.qi@hpe.com::32781fac-512c-47b2-8eb0-6ac19e570771" providerId="AD"/>
  <p188:author id="{6E322E95-40BB-ECAB-E17E-1933D2C78A50}" name="ShixiongQi" initials="S" userId="S::shixiong.qi@email.ucr.edu::fd525f70-8fe6-418c-a698-e43f563bd372" providerId="AD"/>
  <p188:author id="{1B2F5FE3-E725-BFA1-1621-4FCE10E015A0}" name="Qi, Shixiong" initials="SQ" userId="S::shixiong.qi@hpe.com::32781fac-512c-47b2-8eb0-6ac19e5707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8"/>
    <a:srgbClr val="C50000"/>
    <a:srgbClr val="6FAD47"/>
    <a:srgbClr val="3B5C7A"/>
    <a:srgbClr val="012F54"/>
    <a:srgbClr val="203864"/>
    <a:srgbClr val="4472C4"/>
    <a:srgbClr val="698ED0"/>
    <a:srgbClr val="000000"/>
    <a:srgbClr val="457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81565"/>
  </p:normalViewPr>
  <p:slideViewPr>
    <p:cSldViewPr snapToGrid="0">
      <p:cViewPr varScale="1">
        <p:scale>
          <a:sx n="103" d="100"/>
          <a:sy n="103" d="100"/>
        </p:scale>
        <p:origin x="1960" y="176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6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1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UIO driver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5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of y-axis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1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BD64EE-A52D-E14D-A02B-731ADD09BC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9529" y="1238122"/>
            <a:ext cx="4753323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5CA279-341D-0840-92B5-7564E1346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0089" y="1238122"/>
            <a:ext cx="4881562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BB0297A-5224-1E92-8019-7C619860A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979895-664A-675C-5B2E-CBEE664DA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976" y="870120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</p:spTree>
    <p:extLst>
      <p:ext uri="{BB962C8B-B14F-4D97-AF65-F5344CB8AC3E}">
        <p14:creationId xmlns:p14="http://schemas.microsoft.com/office/powerpoint/2010/main" val="11374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CB50B9-BCC8-EA43-BE1F-60D260652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2069" y="242621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48E77E-DA68-A94A-8C71-3AA876DE6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2862" y="438816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0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CC6E9-4271-6545-9A99-934A26CD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3A09-69A3-554A-9966-B32AC4AB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D22E3-19CD-114F-8CC8-F4094C6C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fld id="{3D384359-E754-B148-B323-2E2227F8E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3E9DDF0-A82E-2443-A15A-A89B1CA41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069" y="242621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D030C27-E586-EA4A-AB34-38C60360A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2862" y="438816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EC7EA10-8E0C-3B4F-BCC9-201D4D7F2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069" y="257480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4C4DE41-2D8F-E348-B8D4-D9B6A1044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2862" y="453675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6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133D9-CC13-EC46-8978-364C57FB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7BFA5-8BA1-574F-99C5-7A27075C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2B888-2EEC-7F49-88CB-DBCBE019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fld id="{ED217E2A-E564-634D-848A-702C485A9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EC7EA10-8E0C-3B4F-BCC9-201D4D7F2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069" y="257480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4C4DE41-2D8F-E348-B8D4-D9B6A1044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2862" y="453675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2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3040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319339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CA1DAE5-2ED4-C84F-AF53-547CA2D6EE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8444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Blue Background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220706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FBD6-FD82-3E4F-8BB2-F1FA6CC7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D1BC-E6E9-3F48-9E02-243C9D6C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388EC-B3EF-434B-8442-D95ECEE0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364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fld id="{00FB4DF3-CF2F-7A40-AC63-12EA0A2AC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CA1DAE5-2ED4-C84F-AF53-547CA2D6EE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8444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Blue Background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3802294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3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5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Fire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fire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3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6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E185763-4DF8-174E-9073-E32380C32F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9587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6820"/>
              </a:lnSpc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Background Image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like This</a:t>
            </a:r>
          </a:p>
        </p:txBody>
      </p:sp>
    </p:spTree>
    <p:extLst>
      <p:ext uri="{BB962C8B-B14F-4D97-AF65-F5344CB8AC3E}">
        <p14:creationId xmlns:p14="http://schemas.microsoft.com/office/powerpoint/2010/main" val="316651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UCR Networked Systems Group Template. Please enter the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2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Thank you for listening!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C6D7BAA-46FA-FD45-859B-E391420282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Q &amp;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6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Fire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fire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9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87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66C223-9A28-374E-8925-E60061F702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9587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6820"/>
              </a:lnSpc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Background Texture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like This</a:t>
            </a:r>
          </a:p>
        </p:txBody>
      </p:sp>
    </p:spTree>
    <p:extLst>
      <p:ext uri="{BB962C8B-B14F-4D97-AF65-F5344CB8AC3E}">
        <p14:creationId xmlns:p14="http://schemas.microsoft.com/office/powerpoint/2010/main" val="304308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C3513-1B18-6F49-BFEA-BACA6BEF8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51" y="1979584"/>
            <a:ext cx="6983400" cy="1836400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UCR Presentation Slide Deck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62F054-7659-A54E-995E-27ACD276F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3874453"/>
            <a:ext cx="453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smtClean="0">
                <a:latin typeface="+mn-lt"/>
                <a:ea typeface="+mn-ea"/>
              </a:defRPr>
            </a:lvl2pPr>
            <a:lvl3pPr>
              <a:defRPr lang="en-US" sz="1800" smtClean="0">
                <a:latin typeface="+mn-lt"/>
                <a:ea typeface="+mn-ea"/>
              </a:defRPr>
            </a:lvl3pPr>
            <a:lvl4pPr>
              <a:defRPr lang="en-US" smtClean="0">
                <a:latin typeface="+mn-lt"/>
                <a:ea typeface="+mn-ea"/>
              </a:defRPr>
            </a:lvl4pPr>
            <a:lvl5pPr>
              <a:defRPr lang="en-US"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06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C3513-1B18-6F49-BFEA-BACA6BEF8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51" y="1979584"/>
            <a:ext cx="6983400" cy="1836400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Font style: Fire Sans. Please enter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62F054-7659-A54E-995E-27ACD276F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3874453"/>
            <a:ext cx="453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smtClean="0">
                <a:latin typeface="+mn-lt"/>
                <a:ea typeface="+mn-ea"/>
              </a:defRPr>
            </a:lvl2pPr>
            <a:lvl3pPr>
              <a:defRPr lang="en-US" sz="1800" smtClean="0">
                <a:latin typeface="+mn-lt"/>
                <a:ea typeface="+mn-ea"/>
              </a:defRPr>
            </a:lvl3pPr>
            <a:lvl4pPr>
              <a:defRPr lang="en-US" smtClean="0">
                <a:latin typeface="+mn-lt"/>
                <a:ea typeface="+mn-ea"/>
              </a:defRPr>
            </a:lvl4pPr>
            <a:lvl5pPr>
              <a:defRPr lang="en-US"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34897-FB1A-C346-982E-176F9107B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20730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smtClean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White Background </a:t>
            </a:r>
            <a:b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27002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9F70E-B3D5-0C40-AADC-7247C7F2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A9B0-2650-7446-8D90-8CCFAE55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2AF8-4E16-3D47-B3DD-C58BAEB2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135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fld id="{393D68FB-F175-0347-A5FB-A28E5627D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9F5AB-892A-0B40-A308-A1E54262C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20730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smtClean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White Background </a:t>
            </a:r>
            <a:b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186120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512769-5FAB-1345-A1EF-D765998A2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1AB83-5D3A-3748-92C0-D9743DEE4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9752012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213C93-B5C6-FF98-DAAB-D385F87247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976" y="870120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</p:spTree>
    <p:extLst>
      <p:ext uri="{BB962C8B-B14F-4D97-AF65-F5344CB8AC3E}">
        <p14:creationId xmlns:p14="http://schemas.microsoft.com/office/powerpoint/2010/main" val="200180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E7FD474-91B7-FB25-D0C5-FB1FBF5AD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ABCF56-C4DE-F853-B403-0480CDF595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9752012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24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BD64EE-A52D-E14D-A02B-731ADD09BC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9529" y="1238122"/>
            <a:ext cx="9758087" cy="159179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29DF8B-E393-044F-9AD8-99D20DEE86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9" y="3011921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BA67BD-3968-B24F-9874-F0183BE292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893" y="3381806"/>
            <a:ext cx="9758087" cy="159179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88E2F41-BFDC-C796-973B-8E41516967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0B3FA6-2FF5-2738-8D26-C7844AA3B8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976" y="870120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</p:spTree>
    <p:extLst>
      <p:ext uri="{BB962C8B-B14F-4D97-AF65-F5344CB8AC3E}">
        <p14:creationId xmlns:p14="http://schemas.microsoft.com/office/powerpoint/2010/main" val="37034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3.em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emf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1FA2F33-CEB8-3340-AF5F-468B08466B7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2221" y="1177342"/>
            <a:ext cx="444904" cy="203531"/>
          </a:xfrm>
          <a:prstGeom prst="rect">
            <a:avLst/>
          </a:prstGeom>
        </p:spPr>
      </p:pic>
      <p:pic>
        <p:nvPicPr>
          <p:cNvPr id="2" name="Google Shape;59;p15">
            <a:extLst>
              <a:ext uri="{FF2B5EF4-FFF2-40B4-BE49-F238E27FC236}">
                <a16:creationId xmlns:a16="http://schemas.microsoft.com/office/drawing/2014/main" id="{FCF642BF-FCA6-BC7B-6FCD-887A4A1964D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46978" y="5895310"/>
            <a:ext cx="1545022" cy="96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1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747" r:id="rId5"/>
    <p:sldLayoutId id="214748377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0B4A2B-D73E-7F4F-989E-1240BE33C2BD}"/>
              </a:ext>
            </a:extLst>
          </p:cNvPr>
          <p:cNvSpPr txBox="1">
            <a:spLocks/>
          </p:cNvSpPr>
          <p:nvPr userDrawn="1"/>
        </p:nvSpPr>
        <p:spPr>
          <a:xfrm>
            <a:off x="0" y="6490228"/>
            <a:ext cx="1244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384359-E754-B148-B323-2E2227F8ED47}" type="slidenum"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57;p15">
            <a:extLst>
              <a:ext uri="{FF2B5EF4-FFF2-40B4-BE49-F238E27FC236}">
                <a16:creationId xmlns:a16="http://schemas.microsoft.com/office/drawing/2014/main" id="{02C6DDCB-A6C8-8AB0-0569-CEE48320178F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676394" cy="3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;p15">
            <a:extLst>
              <a:ext uri="{FF2B5EF4-FFF2-40B4-BE49-F238E27FC236}">
                <a16:creationId xmlns:a16="http://schemas.microsoft.com/office/drawing/2014/main" id="{DF820A38-3283-9965-075E-26147CB0906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46978" y="5895310"/>
            <a:ext cx="1545022" cy="96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1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8EB63-FFB2-E844-8731-1B6C49E6C6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07754" y="615909"/>
            <a:ext cx="1976492" cy="601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52040-DFF3-B946-9FA1-1B319D04F1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10612" y="1128069"/>
            <a:ext cx="1973634" cy="6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75" r:id="rId2"/>
    <p:sldLayoutId id="2147483793" r:id="rId3"/>
    <p:sldLayoutId id="2147483796" r:id="rId4"/>
    <p:sldLayoutId id="2147483797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1E27C2-69B7-DE4F-858D-08BDC4A8D0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13336" y="704258"/>
            <a:ext cx="1220667" cy="870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EC966-5C18-4345-934E-C552197882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6852" y="1624732"/>
            <a:ext cx="1973634" cy="6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6" r:id="rId2"/>
    <p:sldLayoutId id="214748379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6C90E8C-2B9C-7B46-BFB1-0CAC7B40B8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CE262-927B-4C4F-999F-7B0F870447D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56411" y="6248521"/>
            <a:ext cx="1244601" cy="378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87284-CADE-0446-97C5-CA26DAF744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0051" y="5800568"/>
            <a:ext cx="1417317" cy="4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78" r:id="rId2"/>
    <p:sldLayoutId id="214748379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B22B24-2570-9945-8134-02923E0B5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527EC2-B78A-834C-BC1C-1A40F1EDCAAC}"/>
              </a:ext>
            </a:extLst>
          </p:cNvPr>
          <p:cNvSpPr/>
          <p:nvPr userDrawn="1"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B1FA15-4CF8-BF44-8F2F-6789D4262C4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E11B8-3AD4-4F6A-24E7-D3912D3B824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89130" y="5940644"/>
            <a:ext cx="1420235" cy="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779" r:id="rId5"/>
    <p:sldLayoutId id="2147483790" r:id="rId6"/>
    <p:sldLayoutId id="214748379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154855A-0FF3-034F-B604-F1FCAFB1D9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CAA6B4-EF46-5444-856F-CD302D8BAA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8C34C-18CC-DF1A-3B45-00F07AB7B4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89130" y="5940644"/>
            <a:ext cx="1420235" cy="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780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1868-C3CB-284D-A498-918046FE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8694E-6F14-CB42-86EE-AA329372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AC213-B11C-E24F-A53B-A99C2E095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0D23-E3B0-D648-B244-6CF2329C1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59B94-29B9-4041-B954-974F736E2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987C-B733-9C4C-A7DA-3600453D5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8A728F-4099-1A45-B6C5-571E5ABE7F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CA7261-8CBD-C05C-F155-414A338400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89130" y="5940644"/>
            <a:ext cx="1420235" cy="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9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kknetsyslab.cs.ucr.edu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hyperlink" Target="https://github.com/wg/wrk" TargetMode="External"/><Relationship Id="rId4" Type="http://schemas.openxmlformats.org/officeDocument/2006/relationships/hyperlink" Target="https://github.com/F-Stack/f-sta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CloudPlatform/microservices-dem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vayabn/Z-stack.g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mailto:an001@ucr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-Stack/f-stac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y of California Riverside – CapSource">
            <a:extLst>
              <a:ext uri="{FF2B5EF4-FFF2-40B4-BE49-F238E27FC236}">
                <a16:creationId xmlns:a16="http://schemas.microsoft.com/office/drawing/2014/main" id="{6FD49D66-D711-D51F-9929-0C62B3B147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000" y="4875683"/>
            <a:ext cx="1843662" cy="18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3FA8C-C061-0B10-F738-20BC63051E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22632" y="1571949"/>
            <a:ext cx="11146735" cy="1944140"/>
          </a:xfrm>
        </p:spPr>
        <p:txBody>
          <a:bodyPr/>
          <a:lstStyle/>
          <a:p>
            <a:r>
              <a:rPr lang="en-US" dirty="0"/>
              <a:t>Z-stack: A High-performance DPDK-based</a:t>
            </a:r>
          </a:p>
          <a:p>
            <a:r>
              <a:rPr lang="en-US" dirty="0"/>
              <a:t>Zero-copy TCP/IP Protocol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31E30-2588-536D-337E-766EA2E586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522631" y="3416956"/>
            <a:ext cx="11146735" cy="1344368"/>
          </a:xfrm>
        </p:spPr>
        <p:txBody>
          <a:bodyPr/>
          <a:lstStyle/>
          <a:p>
            <a:r>
              <a:rPr lang="en-US" sz="3200" dirty="0" err="1"/>
              <a:t>Anvaya</a:t>
            </a:r>
            <a:r>
              <a:rPr lang="en-US" sz="3200" dirty="0"/>
              <a:t> B. </a:t>
            </a:r>
            <a:r>
              <a:rPr lang="en-US" sz="3200" dirty="0" err="1"/>
              <a:t>Narappa</a:t>
            </a:r>
            <a:r>
              <a:rPr lang="en-US" sz="3200" baseline="30000" dirty="0"/>
              <a:t>†</a:t>
            </a:r>
            <a:r>
              <a:rPr lang="en-US" sz="3200" dirty="0"/>
              <a:t>	Federico Parola</a:t>
            </a:r>
            <a:r>
              <a:rPr lang="en-US" sz="3200" baseline="30000" dirty="0"/>
              <a:t>★</a:t>
            </a:r>
            <a:r>
              <a:rPr lang="en-US" sz="3200" dirty="0"/>
              <a:t>	</a:t>
            </a:r>
            <a:r>
              <a:rPr lang="en-US" sz="3200" i="1" u="sng" dirty="0" err="1"/>
              <a:t>Shixiong</a:t>
            </a:r>
            <a:r>
              <a:rPr lang="en-US" sz="3200" i="1" u="sng" dirty="0"/>
              <a:t> </a:t>
            </a:r>
            <a:r>
              <a:rPr lang="en-US" sz="3200" i="1" u="sng"/>
              <a:t>Qi</a:t>
            </a:r>
            <a:r>
              <a:rPr lang="en-US" sz="3200" baseline="30000"/>
              <a:t>†</a:t>
            </a:r>
            <a:r>
              <a:rPr lang="en-US" sz="3200" baseline="30000" dirty="0"/>
              <a:t> </a:t>
            </a:r>
            <a:r>
              <a:rPr lang="en-US" sz="3200"/>
              <a:t> </a:t>
            </a:r>
            <a:r>
              <a:rPr lang="en-US" sz="3200" dirty="0"/>
              <a:t>K. K. Ramakrishnan</a:t>
            </a:r>
            <a:r>
              <a:rPr lang="en-US" sz="3200" baseline="30000" dirty="0"/>
              <a:t>†</a:t>
            </a:r>
            <a:endParaRPr lang="en-US" sz="3200" dirty="0"/>
          </a:p>
          <a:p>
            <a:r>
              <a:rPr lang="en-US" dirty="0">
                <a:ln>
                  <a:solidFill>
                    <a:srgbClr val="FF9300"/>
                  </a:solidFill>
                </a:ln>
                <a:solidFill>
                  <a:srgbClr val="FFB81C"/>
                </a:solidFill>
                <a:latin typeface="Georgia" panose="02040502050405020303" pitchFamily="18" charset="0"/>
              </a:rPr>
              <a:t>†University of California, Riverside </a:t>
            </a:r>
            <a:r>
              <a:rPr lang="en-US" dirty="0">
                <a:ln>
                  <a:solidFill>
                    <a:srgbClr val="ED7D31"/>
                  </a:solidFill>
                </a:ln>
                <a:solidFill>
                  <a:srgbClr val="FFB81C"/>
                </a:solidFill>
                <a:latin typeface="Georgia" panose="02040502050405020303" pitchFamily="18" charset="0"/>
              </a:rPr>
              <a:t>	</a:t>
            </a:r>
            <a:r>
              <a:rPr lang="en-US" sz="2400" baseline="30000" dirty="0">
                <a:solidFill>
                  <a:srgbClr val="012F54"/>
                </a:solidFill>
              </a:rPr>
              <a:t>★</a:t>
            </a:r>
            <a:r>
              <a:rPr lang="en-US" dirty="0" err="1">
                <a:ln>
                  <a:solidFill>
                    <a:srgbClr val="3B5C7A"/>
                  </a:solidFill>
                </a:ln>
                <a:solidFill>
                  <a:srgbClr val="012F54"/>
                </a:solidFill>
                <a:latin typeface="Georgia" panose="02040502050405020303" pitchFamily="18" charset="0"/>
              </a:rPr>
              <a:t>Politecnico</a:t>
            </a:r>
            <a:r>
              <a:rPr lang="en-US" dirty="0">
                <a:ln>
                  <a:solidFill>
                    <a:srgbClr val="3B5C7A"/>
                  </a:solidFill>
                </a:ln>
                <a:solidFill>
                  <a:srgbClr val="012F54"/>
                </a:solidFill>
                <a:latin typeface="Georgia" panose="02040502050405020303" pitchFamily="18" charset="0"/>
              </a:rPr>
              <a:t> di Torino</a:t>
            </a: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9105B1BF-3C78-A974-4F0B-39481ED5D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0803" y="3266203"/>
            <a:ext cx="10840761" cy="1"/>
          </a:xfrm>
          <a:prstGeom prst="line">
            <a:avLst/>
          </a:prstGeom>
          <a:ln w="762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9F7BC-8F09-B85C-E614-097DA3FA35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17605"/>
            <a:ext cx="30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Visit us at: </a:t>
            </a:r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err="1">
                <a:hlinkClick r:id="rId5"/>
              </a:rPr>
              <a:t>kknetsyslab.cs.ucr.edu</a:t>
            </a:r>
            <a:r>
              <a:rPr lang="en-GB" dirty="0">
                <a:hlinkClick r:id="rId5"/>
              </a:rPr>
              <a:t>/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2F1EC-E501-C83E-DF39-A1D26946AD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973" y="137954"/>
            <a:ext cx="132231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EFB25A51-6FAB-6250-3B39-163EB3F2E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" y="30233"/>
            <a:ext cx="3356302" cy="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lytechnic University of Turin - Wikipedia">
            <a:extLst>
              <a:ext uri="{FF2B5EF4-FFF2-40B4-BE49-F238E27FC236}">
                <a16:creationId xmlns:a16="http://schemas.microsoft.com/office/drawing/2014/main" id="{138B5953-2CDA-249F-7DE6-36100775A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83" y="4907167"/>
            <a:ext cx="4116234" cy="18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0"/>
    </mc:Choice>
    <mc:Fallback xmlns="">
      <p:transition spd="slow" advTm="216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9F06AD9-5A1D-8CAF-7E5D-3C9B867491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44766" y="5898524"/>
            <a:ext cx="1747234" cy="95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B7AC0-FAE3-321D-060D-FE4A8551D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Limitation of Shared Memory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FCA24-2477-BB54-6E16-AA3BCAB44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6" y="1238122"/>
            <a:ext cx="5370316" cy="4134271"/>
          </a:xfrm>
        </p:spPr>
        <p:txBody>
          <a:bodyPr/>
          <a:lstStyle/>
          <a:p>
            <a:r>
              <a:rPr lang="en-US" sz="2800" dirty="0"/>
              <a:t>“Inter-node” communication still pervasively depends on protocol processing, e.g.,</a:t>
            </a:r>
          </a:p>
          <a:p>
            <a:pPr lvl="1"/>
            <a:r>
              <a:rPr lang="en-US" sz="2400" b="1" dirty="0"/>
              <a:t>Middleboxes</a:t>
            </a:r>
          </a:p>
          <a:p>
            <a:pPr lvl="2"/>
            <a:r>
              <a:rPr lang="en-US" sz="2000" dirty="0"/>
              <a:t>NAT, Firewalls, Load balancers, Caches</a:t>
            </a:r>
          </a:p>
          <a:p>
            <a:pPr lvl="1"/>
            <a:r>
              <a:rPr lang="en-US" sz="2400" b="1" dirty="0"/>
              <a:t>Communication with external clients</a:t>
            </a:r>
          </a:p>
          <a:p>
            <a:pPr lvl="2"/>
            <a:r>
              <a:rPr lang="en-US" sz="2000" dirty="0"/>
              <a:t>Still depend on protocols such as HTTP and TCP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FF35D-3C31-6AF1-155D-5C7D02980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" name="Cloud 107">
            <a:extLst>
              <a:ext uri="{FF2B5EF4-FFF2-40B4-BE49-F238E27FC236}">
                <a16:creationId xmlns:a16="http://schemas.microsoft.com/office/drawing/2014/main" id="{F51D86C5-828D-079E-D820-86851E8C3C2C}"/>
              </a:ext>
            </a:extLst>
          </p:cNvPr>
          <p:cNvSpPr/>
          <p:nvPr/>
        </p:nvSpPr>
        <p:spPr>
          <a:xfrm>
            <a:off x="7633253" y="5327835"/>
            <a:ext cx="3250277" cy="766989"/>
          </a:xfrm>
          <a:prstGeom prst="cloud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loud 108">
            <a:extLst>
              <a:ext uri="{FF2B5EF4-FFF2-40B4-BE49-F238E27FC236}">
                <a16:creationId xmlns:a16="http://schemas.microsoft.com/office/drawing/2014/main" id="{392DE33A-5734-85D8-1167-DBD5560AC875}"/>
              </a:ext>
            </a:extLst>
          </p:cNvPr>
          <p:cNvSpPr/>
          <p:nvPr/>
        </p:nvSpPr>
        <p:spPr>
          <a:xfrm>
            <a:off x="6809361" y="1046178"/>
            <a:ext cx="5152653" cy="3741954"/>
          </a:xfrm>
          <a:prstGeom prst="cloud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2CE743C4-DC89-65B1-2E61-B413F7291876}"/>
              </a:ext>
            </a:extLst>
          </p:cNvPr>
          <p:cNvSpPr/>
          <p:nvPr/>
        </p:nvSpPr>
        <p:spPr>
          <a:xfrm>
            <a:off x="7370434" y="1890169"/>
            <a:ext cx="4246742" cy="2721513"/>
          </a:xfrm>
          <a:prstGeom prst="roundRect">
            <a:avLst>
              <a:gd name="adj" fmla="val 1165"/>
            </a:avLst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8EB0BF44-1767-E988-6C79-80FEAB13AF2E}"/>
              </a:ext>
            </a:extLst>
          </p:cNvPr>
          <p:cNvSpPr/>
          <p:nvPr/>
        </p:nvSpPr>
        <p:spPr>
          <a:xfrm>
            <a:off x="7440615" y="3647732"/>
            <a:ext cx="4089416" cy="332786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A7C6290-83E5-9F2C-B801-0191E2414DB4}"/>
              </a:ext>
            </a:extLst>
          </p:cNvPr>
          <p:cNvSpPr/>
          <p:nvPr/>
        </p:nvSpPr>
        <p:spPr>
          <a:xfrm>
            <a:off x="7440614" y="4278896"/>
            <a:ext cx="4089416" cy="332786"/>
          </a:xfrm>
          <a:prstGeom prst="roundRect">
            <a:avLst/>
          </a:prstGeom>
          <a:ln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Physical NIC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E8CA18D-A688-ECAF-CC58-BBADD81B16B3}"/>
              </a:ext>
            </a:extLst>
          </p:cNvPr>
          <p:cNvCxnSpPr>
            <a:cxnSpLocks/>
            <a:stCxn id="111" idx="2"/>
            <a:endCxn id="112" idx="0"/>
          </p:cNvCxnSpPr>
          <p:nvPr/>
        </p:nvCxnSpPr>
        <p:spPr>
          <a:xfrm flipH="1">
            <a:off x="9485322" y="3980518"/>
            <a:ext cx="1" cy="2983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B3D128B-8681-2937-8463-CDC9A9E5D163}"/>
              </a:ext>
            </a:extLst>
          </p:cNvPr>
          <p:cNvSpPr txBox="1"/>
          <p:nvPr/>
        </p:nvSpPr>
        <p:spPr>
          <a:xfrm>
            <a:off x="7370434" y="1564257"/>
            <a:ext cx="145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Worker Node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B4898705-826F-7D92-A1E2-4BFCE02C52B3}"/>
              </a:ext>
            </a:extLst>
          </p:cNvPr>
          <p:cNvSpPr/>
          <p:nvPr/>
        </p:nvSpPr>
        <p:spPr>
          <a:xfrm>
            <a:off x="8840332" y="2531410"/>
            <a:ext cx="1258119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App. 1</a:t>
            </a:r>
          </a:p>
        </p:txBody>
      </p:sp>
      <p:cxnSp>
        <p:nvCxnSpPr>
          <p:cNvPr id="117" name="Elbow Connector 116">
            <a:extLst>
              <a:ext uri="{FF2B5EF4-FFF2-40B4-BE49-F238E27FC236}">
                <a16:creationId xmlns:a16="http://schemas.microsoft.com/office/drawing/2014/main" id="{57C3925E-E416-2A3E-DF57-BFE472A963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81250" y="2301740"/>
            <a:ext cx="12700" cy="1431580"/>
          </a:xfrm>
          <a:prstGeom prst="bentConnector3">
            <a:avLst>
              <a:gd name="adj1" fmla="val 160274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7CEE269-0023-60CD-612F-1810775A3D7B}"/>
              </a:ext>
            </a:extLst>
          </p:cNvPr>
          <p:cNvSpPr/>
          <p:nvPr/>
        </p:nvSpPr>
        <p:spPr>
          <a:xfrm>
            <a:off x="7440615" y="2531411"/>
            <a:ext cx="1188298" cy="906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Frontend Gateway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90E08E70-F5E4-B81D-6B2F-DDE9FA4BD0D6}"/>
              </a:ext>
            </a:extLst>
          </p:cNvPr>
          <p:cNvSpPr/>
          <p:nvPr/>
        </p:nvSpPr>
        <p:spPr>
          <a:xfrm>
            <a:off x="10271912" y="2531410"/>
            <a:ext cx="1258119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App. 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B25C752-5BEB-7025-CED6-0F673408D12C}"/>
              </a:ext>
            </a:extLst>
          </p:cNvPr>
          <p:cNvCxnSpPr>
            <a:cxnSpLocks/>
          </p:cNvCxnSpPr>
          <p:nvPr/>
        </p:nvCxnSpPr>
        <p:spPr>
          <a:xfrm flipH="1">
            <a:off x="8034763" y="3438309"/>
            <a:ext cx="1" cy="209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5FEF0876-E2C5-9F17-521A-CF609BDB0248}"/>
              </a:ext>
            </a:extLst>
          </p:cNvPr>
          <p:cNvCxnSpPr>
            <a:cxnSpLocks/>
          </p:cNvCxnSpPr>
          <p:nvPr/>
        </p:nvCxnSpPr>
        <p:spPr>
          <a:xfrm flipV="1">
            <a:off x="8628913" y="2982448"/>
            <a:ext cx="693791" cy="20427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3AC6DB50-D099-0E77-9F6A-8CBA8C55042C}"/>
              </a:ext>
            </a:extLst>
          </p:cNvPr>
          <p:cNvSpPr/>
          <p:nvPr/>
        </p:nvSpPr>
        <p:spPr>
          <a:xfrm>
            <a:off x="7440614" y="1977008"/>
            <a:ext cx="4089416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ctr"/>
          <a:lstStyle/>
          <a:p>
            <a:r>
              <a:rPr lang="en-US" dirty="0"/>
              <a:t>Shared Mem. Pool</a:t>
            </a:r>
            <a:endParaRPr lang="en-US" b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215FC0B-4E0C-7809-2D08-5C98EA8C9F1D}"/>
              </a:ext>
            </a:extLst>
          </p:cNvPr>
          <p:cNvSpPr/>
          <p:nvPr/>
        </p:nvSpPr>
        <p:spPr>
          <a:xfrm>
            <a:off x="8741516" y="5063408"/>
            <a:ext cx="728748" cy="220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Headers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5D3DBBA-57AF-14FB-B4E5-567B85CE493F}"/>
              </a:ext>
            </a:extLst>
          </p:cNvPr>
          <p:cNvSpPr/>
          <p:nvPr/>
        </p:nvSpPr>
        <p:spPr>
          <a:xfrm>
            <a:off x="9471810" y="5063408"/>
            <a:ext cx="728748" cy="2209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Payload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DBAC36D-BC9E-7721-DECA-1712F15BCBBC}"/>
              </a:ext>
            </a:extLst>
          </p:cNvPr>
          <p:cNvSpPr txBox="1"/>
          <p:nvPr/>
        </p:nvSpPr>
        <p:spPr>
          <a:xfrm>
            <a:off x="7312866" y="4988320"/>
            <a:ext cx="144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HTTP request</a:t>
            </a:r>
          </a:p>
        </p:txBody>
      </p: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3B3C7845-974C-A08C-731F-3D7648ABD843}"/>
              </a:ext>
            </a:extLst>
          </p:cNvPr>
          <p:cNvCxnSpPr>
            <a:cxnSpLocks/>
          </p:cNvCxnSpPr>
          <p:nvPr/>
        </p:nvCxnSpPr>
        <p:spPr>
          <a:xfrm rot="5400000">
            <a:off x="9628395" y="1815089"/>
            <a:ext cx="330982" cy="272773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C0BA332-DF68-43A6-7E41-AFEB7292CBB4}"/>
              </a:ext>
            </a:extLst>
          </p:cNvPr>
          <p:cNvSpPr/>
          <p:nvPr/>
        </p:nvSpPr>
        <p:spPr>
          <a:xfrm>
            <a:off x="7205150" y="3237426"/>
            <a:ext cx="728748" cy="220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Headers</a:t>
            </a:r>
          </a:p>
        </p:txBody>
      </p: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A203DD7A-DB1F-0BBB-D346-3EADB789A3C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03896" y="2414161"/>
            <a:ext cx="707762" cy="150733"/>
          </a:xfrm>
          <a:prstGeom prst="curvedConnector3">
            <a:avLst>
              <a:gd name="adj1" fmla="val 50000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>
            <a:extLst>
              <a:ext uri="{FF2B5EF4-FFF2-40B4-BE49-F238E27FC236}">
                <a16:creationId xmlns:a16="http://schemas.microsoft.com/office/drawing/2014/main" id="{63549207-B207-2D40-384D-7CF544AE2A97}"/>
              </a:ext>
            </a:extLst>
          </p:cNvPr>
          <p:cNvCxnSpPr>
            <a:cxnSpLocks/>
          </p:cNvCxnSpPr>
          <p:nvPr/>
        </p:nvCxnSpPr>
        <p:spPr>
          <a:xfrm rot="10800000">
            <a:off x="9733144" y="2135647"/>
            <a:ext cx="1227130" cy="576239"/>
          </a:xfrm>
          <a:prstGeom prst="curvedConnector3">
            <a:avLst>
              <a:gd name="adj1" fmla="val 50000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B071CE0-4666-61E7-2F43-3896A01F55DD}"/>
              </a:ext>
            </a:extLst>
          </p:cNvPr>
          <p:cNvSpPr/>
          <p:nvPr/>
        </p:nvSpPr>
        <p:spPr>
          <a:xfrm>
            <a:off x="7940727" y="3237426"/>
            <a:ext cx="728748" cy="2209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Payload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FEC630D-F396-4C07-E9DF-9810CD5C29B3}"/>
              </a:ext>
            </a:extLst>
          </p:cNvPr>
          <p:cNvSpPr txBox="1"/>
          <p:nvPr/>
        </p:nvSpPr>
        <p:spPr>
          <a:xfrm>
            <a:off x="6612113" y="3186722"/>
            <a:ext cx="102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HTTP response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2BAD193-A97E-CEAD-615A-DCD04CBEEDE7}"/>
              </a:ext>
            </a:extLst>
          </p:cNvPr>
          <p:cNvSpPr txBox="1"/>
          <p:nvPr/>
        </p:nvSpPr>
        <p:spPr>
          <a:xfrm>
            <a:off x="8669475" y="5624712"/>
            <a:ext cx="15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External client</a:t>
            </a:r>
          </a:p>
        </p:txBody>
      </p:sp>
      <p:pic>
        <p:nvPicPr>
          <p:cNvPr id="135" name="Picture 2" descr="Client Icons - Free SVG &amp; PNG Client Images - Noun Project">
            <a:extLst>
              <a:ext uri="{FF2B5EF4-FFF2-40B4-BE49-F238E27FC236}">
                <a16:creationId xmlns:a16="http://schemas.microsoft.com/office/drawing/2014/main" id="{7B7AF67E-F309-78C4-68DB-6C0D3E7E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99" y="5289248"/>
            <a:ext cx="775759" cy="7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5 -0.07454 0.01602 -0.14884 -0.00156 -0.18264 C -0.01914 -0.21667 -0.08463 -0.18959 -0.1052 -0.20417 C -0.12591 -0.21875 -0.12565 -0.24468 -0.12539 -0.27037 " pathEditMode="relative" ptsTypes="AAAA">
                                      <p:cBhvr>
                                        <p:cTn id="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5 -0.07454 0.01602 -0.14884 -0.00156 -0.18264 C -0.01914 -0.21667 -0.08463 -0.18959 -0.1052 -0.20417 C -0.12591 -0.21875 -0.12565 -0.24468 -0.12539 -0.27037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39 -0.27037 C -0.13724 -0.31783 -0.14909 -0.36528 -0.12943 -0.39398 C -0.1099 -0.42246 -0.05899 -0.43241 -0.00807 -0.4421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44213 C -0.05677 -0.44768 -0.10547 -0.45324 -0.12487 -0.4243 C -0.1444 -0.39514 -0.13463 -0.33148 -0.12487 -0.26759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6" grpId="2" animBg="1"/>
      <p:bldP spid="126" grpId="3" animBg="1"/>
      <p:bldP spid="127" grpId="0"/>
      <p:bldP spid="129" grpId="0" animBg="1"/>
      <p:bldP spid="129" grpId="1" animBg="1"/>
      <p:bldP spid="132" grpId="0" animBg="1"/>
      <p:bldP spid="132" grpId="1" animBg="1"/>
      <p:bldP spid="133" grpId="0"/>
      <p:bldP spid="1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Also: Chained Functionality in the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b="1" dirty="0"/>
              <a:t>Cloud applications are often sequential</a:t>
            </a:r>
          </a:p>
          <a:p>
            <a:pPr lvl="1"/>
            <a:r>
              <a:rPr lang="en-US" sz="2000" dirty="0"/>
              <a:t>Microservice chain, Serverless function chain, NFV chain, Middlebox chain,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ED34AE-0D41-5BDD-B57F-AA4ED3E0B23D}"/>
              </a:ext>
            </a:extLst>
          </p:cNvPr>
          <p:cNvSpPr/>
          <p:nvPr/>
        </p:nvSpPr>
        <p:spPr>
          <a:xfrm>
            <a:off x="7858638" y="2830832"/>
            <a:ext cx="1452120" cy="902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1" tIns="45653" rIns="91301" bIns="45653" rtlCol="0" anchor="ctr"/>
          <a:lstStyle/>
          <a:p>
            <a:pPr algn="ctr"/>
            <a:r>
              <a:rPr lang="en-US" sz="1600" b="1" dirty="0">
                <a:latin typeface="+mj-lt"/>
              </a:rPr>
              <a:t>App 4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BD94E3-9EB0-73B5-C40F-4F935044EB51}"/>
              </a:ext>
            </a:extLst>
          </p:cNvPr>
          <p:cNvSpPr/>
          <p:nvPr/>
        </p:nvSpPr>
        <p:spPr>
          <a:xfrm>
            <a:off x="1404128" y="2830832"/>
            <a:ext cx="1692294" cy="902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1" tIns="45653" rIns="91301" bIns="45653" rtlCol="0" anchor="ctr"/>
          <a:lstStyle/>
          <a:p>
            <a:pPr algn="ctr"/>
            <a:r>
              <a:rPr lang="en-US" sz="1600" b="1" dirty="0">
                <a:latin typeface="+mj-lt"/>
              </a:rPr>
              <a:t>App 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E14068-A64C-41ED-43BD-F4105A3E94AD}"/>
              </a:ext>
            </a:extLst>
          </p:cNvPr>
          <p:cNvSpPr/>
          <p:nvPr/>
        </p:nvSpPr>
        <p:spPr>
          <a:xfrm>
            <a:off x="3574672" y="2830832"/>
            <a:ext cx="1692294" cy="902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1" tIns="45653" rIns="91301" bIns="45653" rtlCol="0" anchor="ctr"/>
          <a:lstStyle/>
          <a:p>
            <a:pPr algn="ctr"/>
            <a:r>
              <a:rPr lang="en-US" sz="1600" b="1" dirty="0">
                <a:latin typeface="+mj-lt"/>
              </a:rPr>
              <a:t>App 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55ED1A-98C6-A843-337B-9A549B0CB540}"/>
              </a:ext>
            </a:extLst>
          </p:cNvPr>
          <p:cNvSpPr/>
          <p:nvPr/>
        </p:nvSpPr>
        <p:spPr>
          <a:xfrm>
            <a:off x="5739299" y="2830832"/>
            <a:ext cx="1692294" cy="902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1" tIns="45653" rIns="91301" bIns="45653" rtlCol="0" anchor="ctr"/>
          <a:lstStyle/>
          <a:p>
            <a:pPr algn="ctr"/>
            <a:r>
              <a:rPr lang="en-US" sz="1600" b="1" dirty="0">
                <a:latin typeface="+mj-lt"/>
              </a:rPr>
              <a:t>App 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2DFE8C-FAA6-6BBE-466B-B0B6EAAF7527}"/>
              </a:ext>
            </a:extLst>
          </p:cNvPr>
          <p:cNvSpPr/>
          <p:nvPr/>
        </p:nvSpPr>
        <p:spPr>
          <a:xfrm>
            <a:off x="1404125" y="3872605"/>
            <a:ext cx="7906633" cy="5829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1" tIns="45653" rIns="91301" bIns="45653" rtlCol="0" anchor="ctr"/>
          <a:lstStyle/>
          <a:p>
            <a:pPr algn="ctr"/>
            <a:r>
              <a:rPr lang="en-US" sz="1600" b="1" dirty="0">
                <a:latin typeface="+mj-lt"/>
              </a:rPr>
              <a:t>Protocol Stack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ADCFEA5-8DA0-70B9-BC5D-F66817167804}"/>
              </a:ext>
            </a:extLst>
          </p:cNvPr>
          <p:cNvSpPr/>
          <p:nvPr/>
        </p:nvSpPr>
        <p:spPr>
          <a:xfrm>
            <a:off x="1666705" y="2954030"/>
            <a:ext cx="7428875" cy="1931078"/>
          </a:xfrm>
          <a:custGeom>
            <a:avLst/>
            <a:gdLst>
              <a:gd name="connsiteX0" fmla="*/ 145523 w 7428875"/>
              <a:gd name="connsiteY0" fmla="*/ 1931078 h 1931078"/>
              <a:gd name="connsiteX1" fmla="*/ 11851 w 7428875"/>
              <a:gd name="connsiteY1" fmla="*/ 661001 h 1931078"/>
              <a:gd name="connsiteX2" fmla="*/ 412867 w 7428875"/>
              <a:gd name="connsiteY2" fmla="*/ 126231 h 1931078"/>
              <a:gd name="connsiteX3" fmla="*/ 2434656 w 7428875"/>
              <a:gd name="connsiteY3" fmla="*/ 142943 h 1931078"/>
              <a:gd name="connsiteX4" fmla="*/ 4606826 w 7428875"/>
              <a:gd name="connsiteY4" fmla="*/ 109520 h 1931078"/>
              <a:gd name="connsiteX5" fmla="*/ 7129885 w 7428875"/>
              <a:gd name="connsiteY5" fmla="*/ 142943 h 1931078"/>
              <a:gd name="connsiteX6" fmla="*/ 7380520 w 7428875"/>
              <a:gd name="connsiteY6" fmla="*/ 1914367 h 193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8875" h="1931078">
                <a:moveTo>
                  <a:pt x="145523" y="1931078"/>
                </a:moveTo>
                <a:cubicBezTo>
                  <a:pt x="56408" y="1446443"/>
                  <a:pt x="-32706" y="961809"/>
                  <a:pt x="11851" y="661001"/>
                </a:cubicBezTo>
                <a:cubicBezTo>
                  <a:pt x="56408" y="360193"/>
                  <a:pt x="9066" y="212574"/>
                  <a:pt x="412867" y="126231"/>
                </a:cubicBezTo>
                <a:cubicBezTo>
                  <a:pt x="816668" y="39888"/>
                  <a:pt x="1735663" y="145728"/>
                  <a:pt x="2434656" y="142943"/>
                </a:cubicBezTo>
                <a:cubicBezTo>
                  <a:pt x="3133649" y="140158"/>
                  <a:pt x="3824288" y="109520"/>
                  <a:pt x="4606826" y="109520"/>
                </a:cubicBezTo>
                <a:cubicBezTo>
                  <a:pt x="5389364" y="109520"/>
                  <a:pt x="6667603" y="-157865"/>
                  <a:pt x="7129885" y="142943"/>
                </a:cubicBezTo>
                <a:cubicBezTo>
                  <a:pt x="7592167" y="443751"/>
                  <a:pt x="7380520" y="1914367"/>
                  <a:pt x="7380520" y="1914367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01" tIns="45653" rIns="91301" bIns="45653"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AA9D4-040B-B681-8981-588FA66D5B00}"/>
              </a:ext>
            </a:extLst>
          </p:cNvPr>
          <p:cNvSpPr txBox="1"/>
          <p:nvPr/>
        </p:nvSpPr>
        <p:spPr>
          <a:xfrm>
            <a:off x="1272860" y="4752361"/>
            <a:ext cx="611553" cy="369197"/>
          </a:xfrm>
          <a:prstGeom prst="rect">
            <a:avLst/>
          </a:prstGeom>
          <a:noFill/>
        </p:spPr>
        <p:txBody>
          <a:bodyPr wrap="none" lIns="91301" tIns="45653" rIns="91301" bIns="45653" rtlCol="0">
            <a:spAutoFit/>
          </a:bodyPr>
          <a:lstStyle/>
          <a:p>
            <a:r>
              <a:rPr lang="en-US" dirty="0">
                <a:latin typeface="+mj-lt"/>
              </a:rPr>
              <a:t>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8604D-EC33-B655-B883-BABD88C3AD77}"/>
              </a:ext>
            </a:extLst>
          </p:cNvPr>
          <p:cNvSpPr txBox="1"/>
          <p:nvPr/>
        </p:nvSpPr>
        <p:spPr>
          <a:xfrm>
            <a:off x="8350611" y="4754040"/>
            <a:ext cx="611553" cy="369197"/>
          </a:xfrm>
          <a:prstGeom prst="rect">
            <a:avLst/>
          </a:prstGeom>
          <a:noFill/>
        </p:spPr>
        <p:txBody>
          <a:bodyPr wrap="none" lIns="91301" tIns="45653" rIns="91301" bIns="45653" rtlCol="0">
            <a:spAutoFit/>
          </a:bodyPr>
          <a:lstStyle/>
          <a:p>
            <a:r>
              <a:rPr lang="en-US" dirty="0">
                <a:latin typeface="+mj-lt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1525C-93CC-EB33-5EA2-C79CF1AEDC73}"/>
              </a:ext>
            </a:extLst>
          </p:cNvPr>
          <p:cNvSpPr txBox="1"/>
          <p:nvPr/>
        </p:nvSpPr>
        <p:spPr>
          <a:xfrm>
            <a:off x="1272860" y="5183766"/>
            <a:ext cx="8037898" cy="646195"/>
          </a:xfrm>
          <a:prstGeom prst="rect">
            <a:avLst/>
          </a:prstGeom>
          <a:noFill/>
        </p:spPr>
        <p:txBody>
          <a:bodyPr wrap="square" lIns="91301" tIns="45653" rIns="91301" bIns="45653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Need </a:t>
            </a:r>
            <a:r>
              <a:rPr lang="en-US" b="1" i="1" u="sng" dirty="0">
                <a:solidFill>
                  <a:srgbClr val="C00000"/>
                </a:solidFill>
                <a:latin typeface="Helvetica" pitchFamily="2" charset="0"/>
              </a:rPr>
              <a:t>Zero-copy</a:t>
            </a:r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, High-performance Protocol Stack to seamlessly work with Intra-node Shared Memory Processing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CA564E-3FBD-E2B0-CCFB-CAA50A776EB7}"/>
              </a:ext>
            </a:extLst>
          </p:cNvPr>
          <p:cNvSpPr/>
          <p:nvPr/>
        </p:nvSpPr>
        <p:spPr>
          <a:xfrm>
            <a:off x="2410729" y="3448840"/>
            <a:ext cx="6445172" cy="58292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2400" b="1" dirty="0"/>
              <a:t>Shared Memory Pool</a:t>
            </a:r>
          </a:p>
        </p:txBody>
      </p:sp>
      <p:sp>
        <p:nvSpPr>
          <p:cNvPr id="15" name="Speech Bubble: Rectangle 22">
            <a:extLst>
              <a:ext uri="{FF2B5EF4-FFF2-40B4-BE49-F238E27FC236}">
                <a16:creationId xmlns:a16="http://schemas.microsoft.com/office/drawing/2014/main" id="{142E7984-D9E2-1AEC-8CE0-E5CB5A0021BD}"/>
              </a:ext>
            </a:extLst>
          </p:cNvPr>
          <p:cNvSpPr>
            <a:spLocks/>
          </p:cNvSpPr>
          <p:nvPr/>
        </p:nvSpPr>
        <p:spPr bwMode="ltGray">
          <a:xfrm>
            <a:off x="514541" y="3776264"/>
            <a:ext cx="829461" cy="369196"/>
          </a:xfrm>
          <a:prstGeom prst="wedgeRectCallout">
            <a:avLst>
              <a:gd name="adj1" fmla="val 84885"/>
              <a:gd name="adj2" fmla="val -5263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B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8A"/>
                </a:solidFill>
              </a:rPr>
              <a:t>copy</a:t>
            </a:r>
            <a:endParaRPr lang="en-GB" b="1" dirty="0">
              <a:solidFill>
                <a:srgbClr val="00B08A"/>
              </a:solidFill>
            </a:endParaRPr>
          </a:p>
        </p:txBody>
      </p:sp>
      <p:sp>
        <p:nvSpPr>
          <p:cNvPr id="16" name="Speech Bubble: Rectangle 22">
            <a:extLst>
              <a:ext uri="{FF2B5EF4-FFF2-40B4-BE49-F238E27FC236}">
                <a16:creationId xmlns:a16="http://schemas.microsoft.com/office/drawing/2014/main" id="{D60AEE1E-2B14-42EE-EA1D-955586EA5AF9}"/>
              </a:ext>
            </a:extLst>
          </p:cNvPr>
          <p:cNvSpPr>
            <a:spLocks/>
          </p:cNvSpPr>
          <p:nvPr/>
        </p:nvSpPr>
        <p:spPr bwMode="ltGray">
          <a:xfrm>
            <a:off x="9474653" y="3688007"/>
            <a:ext cx="829461" cy="369196"/>
          </a:xfrm>
          <a:prstGeom prst="wedgeRectCallout">
            <a:avLst>
              <a:gd name="adj1" fmla="val -82741"/>
              <a:gd name="adj2" fmla="val -3228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B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8A"/>
                </a:solidFill>
              </a:rPr>
              <a:t>copy</a:t>
            </a:r>
            <a:endParaRPr lang="en-GB" b="1" dirty="0">
              <a:solidFill>
                <a:srgbClr val="00B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AF5633-CCF0-C9F9-879B-2364C15CFF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9752012" cy="4134271"/>
          </a:xfrm>
        </p:spPr>
        <p:txBody>
          <a:bodyPr/>
          <a:lstStyle/>
          <a:p>
            <a:r>
              <a:rPr lang="en-US" dirty="0"/>
              <a:t>How to Eliminate Overheads of Kernel-based Protocol Stack?</a:t>
            </a:r>
          </a:p>
          <a:p>
            <a:r>
              <a:rPr lang="en-US" dirty="0"/>
              <a:t>How to </a:t>
            </a:r>
            <a:r>
              <a:rPr lang="en-US" b="1" i="1" dirty="0"/>
              <a:t>Seamlessly</a:t>
            </a:r>
            <a:r>
              <a:rPr lang="en-US" dirty="0"/>
              <a:t> Work with Intra-node Shared Memory Processing?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Overview of Z-stack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A High-performance DPDK-based Zero-copy TCP/IP Protocol Stack</a:t>
            </a:r>
          </a:p>
        </p:txBody>
      </p:sp>
      <p:grpSp>
        <p:nvGrpSpPr>
          <p:cNvPr id="6" name="&quot;No&quot; Symbol 4">
            <a:extLst>
              <a:ext uri="{FF2B5EF4-FFF2-40B4-BE49-F238E27FC236}">
                <a16:creationId xmlns:a16="http://schemas.microsoft.com/office/drawing/2014/main" id="{D0BABA43-D505-0AA3-F1CF-BC31F8AB105C}"/>
              </a:ext>
            </a:extLst>
          </p:cNvPr>
          <p:cNvGrpSpPr/>
          <p:nvPr/>
        </p:nvGrpSpPr>
        <p:grpSpPr>
          <a:xfrm>
            <a:off x="691055" y="5111808"/>
            <a:ext cx="1431756" cy="1137320"/>
            <a:chOff x="-1" y="0"/>
            <a:chExt cx="2036271" cy="1617519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B00ADF59-DB9E-3CD9-94AF-F9015AFC2E55}"/>
                </a:ext>
              </a:extLst>
            </p:cNvPr>
            <p:cNvSpPr/>
            <p:nvPr/>
          </p:nvSpPr>
          <p:spPr>
            <a:xfrm>
              <a:off x="-1" y="0"/>
              <a:ext cx="2036271" cy="16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0763" extrusionOk="0">
                  <a:moveTo>
                    <a:pt x="0" y="10381"/>
                  </a:moveTo>
                  <a:cubicBezTo>
                    <a:pt x="0" y="4648"/>
                    <a:pt x="4561" y="0"/>
                    <a:pt x="10186" y="0"/>
                  </a:cubicBezTo>
                  <a:cubicBezTo>
                    <a:pt x="15811" y="0"/>
                    <a:pt x="20372" y="4648"/>
                    <a:pt x="20372" y="10381"/>
                  </a:cubicBezTo>
                  <a:cubicBezTo>
                    <a:pt x="20372" y="16114"/>
                    <a:pt x="15811" y="20762"/>
                    <a:pt x="10186" y="20762"/>
                  </a:cubicBezTo>
                  <a:cubicBezTo>
                    <a:pt x="4561" y="20762"/>
                    <a:pt x="0" y="16114"/>
                    <a:pt x="0" y="10381"/>
                  </a:cubicBezTo>
                  <a:close/>
                  <a:moveTo>
                    <a:pt x="17232" y="17236"/>
                  </a:moveTo>
                  <a:cubicBezTo>
                    <a:pt x="20986" y="13312"/>
                    <a:pt x="20875" y="7061"/>
                    <a:pt x="16983" y="3275"/>
                  </a:cubicBezTo>
                  <a:cubicBezTo>
                    <a:pt x="13218" y="-388"/>
                    <a:pt x="7263" y="-419"/>
                    <a:pt x="3461" y="3205"/>
                  </a:cubicBezTo>
                  <a:close/>
                  <a:moveTo>
                    <a:pt x="3140" y="3526"/>
                  </a:moveTo>
                  <a:lnTo>
                    <a:pt x="3140" y="3526"/>
                  </a:lnTo>
                  <a:cubicBezTo>
                    <a:pt x="-614" y="7450"/>
                    <a:pt x="-503" y="13701"/>
                    <a:pt x="3389" y="17487"/>
                  </a:cubicBezTo>
                  <a:cubicBezTo>
                    <a:pt x="7154" y="21150"/>
                    <a:pt x="13109" y="21181"/>
                    <a:pt x="16911" y="17557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09578">
                <a:defRPr sz="34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2391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8" name="Interrupt…">
              <a:extLst>
                <a:ext uri="{FF2B5EF4-FFF2-40B4-BE49-F238E27FC236}">
                  <a16:creationId xmlns:a16="http://schemas.microsoft.com/office/drawing/2014/main" id="{635DB647-424E-5A27-618F-06B776618F1B}"/>
                </a:ext>
              </a:extLst>
            </p:cNvPr>
            <p:cNvSpPr txBox="1"/>
            <p:nvPr/>
          </p:nvSpPr>
          <p:spPr>
            <a:xfrm>
              <a:off x="298204" y="439520"/>
              <a:ext cx="1439862" cy="738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609578">
                <a:defRPr sz="2400" b="1">
                  <a:solidFill>
                    <a:srgbClr val="0071C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687" b="1" kern="0" dirty="0">
                  <a:solidFill>
                    <a:srgbClr val="0071C5"/>
                  </a:solidFill>
                  <a:latin typeface="Calibri"/>
                  <a:ea typeface="Calibri"/>
                  <a:cs typeface="Calibri"/>
                  <a:sym typeface="Calibri"/>
                </a:rPr>
                <a:t>Interrupt </a:t>
              </a:r>
            </a:p>
            <a:p>
              <a:pPr defTabSz="609578">
                <a:defRPr sz="2400" b="1">
                  <a:solidFill>
                    <a:srgbClr val="0071C5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687" b="1" kern="0" dirty="0">
                  <a:solidFill>
                    <a:srgbClr val="0071C5"/>
                  </a:solidFill>
                  <a:latin typeface="Calibri"/>
                  <a:ea typeface="Calibri"/>
                  <a:cs typeface="Calibri"/>
                  <a:sym typeface="Calibri"/>
                </a:rPr>
                <a:t>Overhead</a:t>
              </a:r>
            </a:p>
          </p:txBody>
        </p:sp>
      </p:grpSp>
      <p:grpSp>
        <p:nvGrpSpPr>
          <p:cNvPr id="7" name="&quot;No&quot; Symbol 5">
            <a:extLst>
              <a:ext uri="{FF2B5EF4-FFF2-40B4-BE49-F238E27FC236}">
                <a16:creationId xmlns:a16="http://schemas.microsoft.com/office/drawing/2014/main" id="{8980A5E0-0AD0-0E36-4FB6-8C5E1D079041}"/>
              </a:ext>
            </a:extLst>
          </p:cNvPr>
          <p:cNvGrpSpPr/>
          <p:nvPr/>
        </p:nvGrpSpPr>
        <p:grpSpPr>
          <a:xfrm>
            <a:off x="691055" y="3693060"/>
            <a:ext cx="1431756" cy="1137320"/>
            <a:chOff x="-1" y="0"/>
            <a:chExt cx="2036271" cy="1617519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279373DA-796D-FD0C-E192-76913EA0C299}"/>
                </a:ext>
              </a:extLst>
            </p:cNvPr>
            <p:cNvSpPr/>
            <p:nvPr/>
          </p:nvSpPr>
          <p:spPr>
            <a:xfrm>
              <a:off x="-1" y="0"/>
              <a:ext cx="2036271" cy="16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0763" extrusionOk="0">
                  <a:moveTo>
                    <a:pt x="0" y="10381"/>
                  </a:moveTo>
                  <a:cubicBezTo>
                    <a:pt x="0" y="4648"/>
                    <a:pt x="4561" y="0"/>
                    <a:pt x="10186" y="0"/>
                  </a:cubicBezTo>
                  <a:cubicBezTo>
                    <a:pt x="15811" y="0"/>
                    <a:pt x="20372" y="4648"/>
                    <a:pt x="20372" y="10381"/>
                  </a:cubicBezTo>
                  <a:cubicBezTo>
                    <a:pt x="20372" y="16114"/>
                    <a:pt x="15811" y="20762"/>
                    <a:pt x="10186" y="20762"/>
                  </a:cubicBezTo>
                  <a:cubicBezTo>
                    <a:pt x="4561" y="20762"/>
                    <a:pt x="0" y="16114"/>
                    <a:pt x="0" y="10381"/>
                  </a:cubicBezTo>
                  <a:close/>
                  <a:moveTo>
                    <a:pt x="17232" y="17236"/>
                  </a:moveTo>
                  <a:cubicBezTo>
                    <a:pt x="20986" y="13312"/>
                    <a:pt x="20875" y="7061"/>
                    <a:pt x="16983" y="3275"/>
                  </a:cubicBezTo>
                  <a:cubicBezTo>
                    <a:pt x="13218" y="-388"/>
                    <a:pt x="7263" y="-419"/>
                    <a:pt x="3461" y="3205"/>
                  </a:cubicBezTo>
                  <a:close/>
                  <a:moveTo>
                    <a:pt x="3140" y="3526"/>
                  </a:moveTo>
                  <a:lnTo>
                    <a:pt x="3140" y="3526"/>
                  </a:lnTo>
                  <a:cubicBezTo>
                    <a:pt x="-614" y="7450"/>
                    <a:pt x="-503" y="13701"/>
                    <a:pt x="3389" y="17487"/>
                  </a:cubicBezTo>
                  <a:cubicBezTo>
                    <a:pt x="7154" y="21150"/>
                    <a:pt x="13109" y="21181"/>
                    <a:pt x="16911" y="17557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09578">
                <a:defRPr sz="34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2391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6" name="Kernel User Overhead">
              <a:extLst>
                <a:ext uri="{FF2B5EF4-FFF2-40B4-BE49-F238E27FC236}">
                  <a16:creationId xmlns:a16="http://schemas.microsoft.com/office/drawing/2014/main" id="{9708CACC-6E28-0F1B-F87C-A4344AB55FF8}"/>
                </a:ext>
              </a:extLst>
            </p:cNvPr>
            <p:cNvSpPr txBox="1"/>
            <p:nvPr/>
          </p:nvSpPr>
          <p:spPr>
            <a:xfrm>
              <a:off x="298204" y="254897"/>
              <a:ext cx="1439862" cy="1107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866986">
                <a:defRPr sz="2400" b="1">
                  <a:solidFill>
                    <a:srgbClr val="0071C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687" kern="0"/>
                <a:t>Kernel User Overhead</a:t>
              </a: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B014A91-FCFC-7216-2030-858C86B71898}"/>
              </a:ext>
            </a:extLst>
          </p:cNvPr>
          <p:cNvSpPr txBox="1"/>
          <p:nvPr/>
        </p:nvSpPr>
        <p:spPr>
          <a:xfrm>
            <a:off x="2725417" y="5301397"/>
            <a:ext cx="1024138" cy="41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 defTabSz="866986">
              <a:defRPr sz="3800" b="1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672" kern="0"/>
              <a:t>Polling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3FD8FA1-392E-38B4-6EE0-000B0FBAF7DC}"/>
              </a:ext>
            </a:extLst>
          </p:cNvPr>
          <p:cNvSpPr txBox="1"/>
          <p:nvPr/>
        </p:nvSpPr>
        <p:spPr>
          <a:xfrm>
            <a:off x="2680803" y="3799564"/>
            <a:ext cx="2788962" cy="822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defTabSz="609578">
              <a:defRPr sz="3800" b="1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672" b="1" kern="0" dirty="0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rPr>
              <a:t>User </a:t>
            </a:r>
            <a:r>
              <a:rPr lang="en-US" sz="2672" b="1" kern="0" dirty="0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rPr>
              <a:t>Space Protocol Processing</a:t>
            </a:r>
            <a:endParaRPr sz="2672" b="1" kern="0" dirty="0">
              <a:solidFill>
                <a:srgbClr val="0071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traight Connector 13">
            <a:extLst>
              <a:ext uri="{FF2B5EF4-FFF2-40B4-BE49-F238E27FC236}">
                <a16:creationId xmlns:a16="http://schemas.microsoft.com/office/drawing/2014/main" id="{4D4EBED2-6F56-55DE-A5BE-5DC196A518AF}"/>
              </a:ext>
            </a:extLst>
          </p:cNvPr>
          <p:cNvSpPr/>
          <p:nvPr/>
        </p:nvSpPr>
        <p:spPr>
          <a:xfrm flipV="1">
            <a:off x="2467206" y="2321530"/>
            <a:ext cx="1" cy="391241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defTabSz="609578">
              <a:defRPr sz="3400">
                <a:latin typeface="Intel Clear"/>
                <a:ea typeface="Intel Clear"/>
                <a:cs typeface="Intel Clear"/>
                <a:sym typeface="Intel Clear"/>
              </a:defRPr>
            </a:pPr>
            <a:endParaRPr sz="2391" kern="0">
              <a:solidFill>
                <a:srgbClr val="000000"/>
              </a:solidFill>
              <a:latin typeface="Intel Clear"/>
              <a:ea typeface="Intel Clear"/>
              <a:cs typeface="Intel Clear"/>
              <a:sym typeface="Intel Clear"/>
            </a:endParaRPr>
          </a:p>
        </p:txBody>
      </p:sp>
      <p:grpSp>
        <p:nvGrpSpPr>
          <p:cNvPr id="23" name="&quot;No&quot; Symbol 18">
            <a:extLst>
              <a:ext uri="{FF2B5EF4-FFF2-40B4-BE49-F238E27FC236}">
                <a16:creationId xmlns:a16="http://schemas.microsoft.com/office/drawing/2014/main" id="{9A2D13D2-D72A-BA4B-2DAC-29E937EE496A}"/>
              </a:ext>
            </a:extLst>
          </p:cNvPr>
          <p:cNvGrpSpPr/>
          <p:nvPr/>
        </p:nvGrpSpPr>
        <p:grpSpPr>
          <a:xfrm>
            <a:off x="691055" y="2342242"/>
            <a:ext cx="1431752" cy="1137320"/>
            <a:chOff x="-1" y="0"/>
            <a:chExt cx="1619270" cy="1617519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02B5293-019C-F57F-BF8C-F4821C31C87E}"/>
                </a:ext>
              </a:extLst>
            </p:cNvPr>
            <p:cNvSpPr/>
            <p:nvPr/>
          </p:nvSpPr>
          <p:spPr>
            <a:xfrm>
              <a:off x="-1" y="0"/>
              <a:ext cx="1619270" cy="16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0803" extrusionOk="0">
                  <a:moveTo>
                    <a:pt x="0" y="10402"/>
                  </a:moveTo>
                  <a:cubicBezTo>
                    <a:pt x="0" y="4657"/>
                    <a:pt x="4599" y="0"/>
                    <a:pt x="10272" y="0"/>
                  </a:cubicBezTo>
                  <a:cubicBezTo>
                    <a:pt x="15945" y="0"/>
                    <a:pt x="20544" y="4657"/>
                    <a:pt x="20544" y="10402"/>
                  </a:cubicBezTo>
                  <a:cubicBezTo>
                    <a:pt x="20544" y="16147"/>
                    <a:pt x="15945" y="20804"/>
                    <a:pt x="10272" y="20804"/>
                  </a:cubicBezTo>
                  <a:cubicBezTo>
                    <a:pt x="4599" y="20804"/>
                    <a:pt x="0" y="16147"/>
                    <a:pt x="0" y="10402"/>
                  </a:cubicBezTo>
                  <a:close/>
                  <a:moveTo>
                    <a:pt x="17356" y="17216"/>
                  </a:moveTo>
                  <a:cubicBezTo>
                    <a:pt x="21072" y="13254"/>
                    <a:pt x="20913" y="6993"/>
                    <a:pt x="17001" y="3229"/>
                  </a:cubicBezTo>
                  <a:cubicBezTo>
                    <a:pt x="13230" y="-398"/>
                    <a:pt x="7314" y="-398"/>
                    <a:pt x="3543" y="3229"/>
                  </a:cubicBezTo>
                  <a:close/>
                  <a:moveTo>
                    <a:pt x="3188" y="3588"/>
                  </a:moveTo>
                  <a:cubicBezTo>
                    <a:pt x="-528" y="7550"/>
                    <a:pt x="-369" y="13811"/>
                    <a:pt x="3543" y="17575"/>
                  </a:cubicBezTo>
                  <a:cubicBezTo>
                    <a:pt x="7314" y="21202"/>
                    <a:pt x="13230" y="21202"/>
                    <a:pt x="17001" y="17575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09578">
                <a:defRPr sz="34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2391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29" name="PCI Bridge I/O Overhead">
              <a:extLst>
                <a:ext uri="{FF2B5EF4-FFF2-40B4-BE49-F238E27FC236}">
                  <a16:creationId xmlns:a16="http://schemas.microsoft.com/office/drawing/2014/main" id="{FE757303-FD9C-9B13-778D-FC011279C5B1}"/>
                </a:ext>
              </a:extLst>
            </p:cNvPr>
            <p:cNvSpPr txBox="1"/>
            <p:nvPr/>
          </p:nvSpPr>
          <p:spPr>
            <a:xfrm>
              <a:off x="237134" y="300861"/>
              <a:ext cx="1217293" cy="1015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866986">
                <a:defRPr sz="2200" b="1">
                  <a:solidFill>
                    <a:srgbClr val="0071C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547" kern="0" dirty="0"/>
                <a:t>Data Copy </a:t>
              </a:r>
              <a:r>
                <a:rPr sz="1547" kern="0" dirty="0"/>
                <a:t>I/O Overhead</a:t>
              </a:r>
            </a:p>
          </p:txBody>
        </p:sp>
      </p:grpSp>
      <p:sp>
        <p:nvSpPr>
          <p:cNvPr id="26" name="TextBox 24">
            <a:extLst>
              <a:ext uri="{FF2B5EF4-FFF2-40B4-BE49-F238E27FC236}">
                <a16:creationId xmlns:a16="http://schemas.microsoft.com/office/drawing/2014/main" id="{8153F9DF-5AB0-4D52-C928-0976A2C26964}"/>
              </a:ext>
            </a:extLst>
          </p:cNvPr>
          <p:cNvSpPr txBox="1"/>
          <p:nvPr/>
        </p:nvSpPr>
        <p:spPr>
          <a:xfrm>
            <a:off x="2718701" y="2781839"/>
            <a:ext cx="2788953" cy="41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defTabSz="609578">
              <a:defRPr sz="3800" b="1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672" b="1" kern="0" dirty="0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rPr>
              <a:t>Zero-copy </a:t>
            </a:r>
            <a:r>
              <a:rPr sz="2672" b="1" kern="0" dirty="0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rPr>
              <a:t>I/O </a:t>
            </a:r>
            <a:r>
              <a:rPr lang="en-US" sz="2672" b="1" kern="0" dirty="0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sz="2672" b="1" kern="0" dirty="0">
                <a:solidFill>
                  <a:srgbClr val="0071C5"/>
                </a:solidFill>
                <a:latin typeface="Calibri"/>
                <a:ea typeface="Calibri"/>
                <a:cs typeface="Calibri"/>
                <a:sym typeface="Calibri"/>
              </a:rPr>
              <a:t>alls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6E45-1C8E-3619-E32C-F569E745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25" y="2000998"/>
            <a:ext cx="4533883" cy="418910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420B28-71AA-65D6-90BF-51F63A8766BF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5507654" y="2498942"/>
            <a:ext cx="1782494" cy="48849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ACADC0-1A65-CF60-E4C7-49CB139BFDB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749555" y="5111808"/>
            <a:ext cx="2682560" cy="39519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40896F-82CB-4855-C7FF-2F2EA464E91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469765" y="3954670"/>
            <a:ext cx="1407024" cy="25609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F522B0-4F21-3521-C92F-5CAB479B9CF2}"/>
              </a:ext>
            </a:extLst>
          </p:cNvPr>
          <p:cNvSpPr txBox="1"/>
          <p:nvPr/>
        </p:nvSpPr>
        <p:spPr>
          <a:xfrm>
            <a:off x="10546608" y="3431450"/>
            <a:ext cx="1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Userspace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F510C-1D5C-D5B4-CDAC-CAC763217AD0}"/>
              </a:ext>
            </a:extLst>
          </p:cNvPr>
          <p:cNvSpPr txBox="1"/>
          <p:nvPr/>
        </p:nvSpPr>
        <p:spPr>
          <a:xfrm>
            <a:off x="10725729" y="5420846"/>
            <a:ext cx="1131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292659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Interrupt-driven Packet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Very distracting! Have to stop doing useful work to handle incoming packets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Coalescing interrupts helps, but still causes problems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Interrupts can arrive during critical sections!</a:t>
            </a:r>
          </a:p>
          <a:p>
            <a:pPr lvl="1"/>
            <a:r>
              <a:rPr lang="en-US" dirty="0"/>
              <a:t>Interrupts can be delivered to the wrong CPU core!</a:t>
            </a:r>
          </a:p>
          <a:p>
            <a:pPr lvl="1"/>
            <a:r>
              <a:rPr lang="en-US" dirty="0"/>
              <a:t>Still must pay interrupt cost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B2B91D0-281F-12B9-828D-04AF146F53BF}"/>
              </a:ext>
            </a:extLst>
          </p:cNvPr>
          <p:cNvSpPr/>
          <p:nvPr/>
        </p:nvSpPr>
        <p:spPr>
          <a:xfrm>
            <a:off x="2204144" y="2629694"/>
            <a:ext cx="643603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410751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250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App">
            <a:extLst>
              <a:ext uri="{FF2B5EF4-FFF2-40B4-BE49-F238E27FC236}">
                <a16:creationId xmlns:a16="http://schemas.microsoft.com/office/drawing/2014/main" id="{56E9B9EE-AF24-4426-36E7-165D217134B6}"/>
              </a:ext>
            </a:extLst>
          </p:cNvPr>
          <p:cNvSpPr/>
          <p:nvPr/>
        </p:nvSpPr>
        <p:spPr>
          <a:xfrm>
            <a:off x="2208609" y="2052242"/>
            <a:ext cx="1607344" cy="523875"/>
          </a:xfrm>
          <a:prstGeom prst="rect">
            <a:avLst/>
          </a:prstGeom>
          <a:solidFill>
            <a:srgbClr val="B1DD8C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10751"/>
            <a:r>
              <a:rPr sz="2250" kern="0"/>
              <a:t>App</a:t>
            </a:r>
          </a:p>
        </p:txBody>
      </p:sp>
      <p:sp>
        <p:nvSpPr>
          <p:cNvPr id="7" name="Arrow">
            <a:extLst>
              <a:ext uri="{FF2B5EF4-FFF2-40B4-BE49-F238E27FC236}">
                <a16:creationId xmlns:a16="http://schemas.microsoft.com/office/drawing/2014/main" id="{3FEDC096-7B6B-36C9-CD63-8654B984A18D}"/>
              </a:ext>
            </a:extLst>
          </p:cNvPr>
          <p:cNvSpPr/>
          <p:nvPr/>
        </p:nvSpPr>
        <p:spPr>
          <a:xfrm rot="5400000">
            <a:off x="3619501" y="1951038"/>
            <a:ext cx="892969" cy="381001"/>
          </a:xfrm>
          <a:prstGeom prst="rightArrow">
            <a:avLst>
              <a:gd name="adj1" fmla="val 32000"/>
              <a:gd name="adj2" fmla="val 150000"/>
            </a:avLst>
          </a:prstGeom>
          <a:solidFill>
            <a:schemeClr val="accent5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250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Kernel">
            <a:extLst>
              <a:ext uri="{FF2B5EF4-FFF2-40B4-BE49-F238E27FC236}">
                <a16:creationId xmlns:a16="http://schemas.microsoft.com/office/drawing/2014/main" id="{4D8F8D45-4EF4-734C-3D65-549F8B56FC7C}"/>
              </a:ext>
            </a:extLst>
          </p:cNvPr>
          <p:cNvSpPr/>
          <p:nvPr/>
        </p:nvSpPr>
        <p:spPr>
          <a:xfrm>
            <a:off x="4316016" y="2052242"/>
            <a:ext cx="964406" cy="523875"/>
          </a:xfrm>
          <a:prstGeom prst="rect">
            <a:avLst/>
          </a:prstGeom>
          <a:solidFill>
            <a:srgbClr val="FFE9A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10751"/>
            <a:r>
              <a:rPr sz="2250" kern="0">
                <a:solidFill>
                  <a:srgbClr val="000000"/>
                </a:solidFill>
              </a:rPr>
              <a:t>Kernel</a:t>
            </a:r>
          </a:p>
        </p:txBody>
      </p:sp>
      <p:sp>
        <p:nvSpPr>
          <p:cNvPr id="9" name="App">
            <a:extLst>
              <a:ext uri="{FF2B5EF4-FFF2-40B4-BE49-F238E27FC236}">
                <a16:creationId xmlns:a16="http://schemas.microsoft.com/office/drawing/2014/main" id="{C3B57CD3-B8F3-585D-E096-181DE9A901EB}"/>
              </a:ext>
            </a:extLst>
          </p:cNvPr>
          <p:cNvSpPr/>
          <p:nvPr/>
        </p:nvSpPr>
        <p:spPr>
          <a:xfrm>
            <a:off x="6800963" y="2052242"/>
            <a:ext cx="1607344" cy="523875"/>
          </a:xfrm>
          <a:prstGeom prst="rect">
            <a:avLst/>
          </a:prstGeom>
          <a:solidFill>
            <a:srgbClr val="B1DD8C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10751"/>
            <a:r>
              <a:rPr sz="2250" kern="0"/>
              <a:t>App</a:t>
            </a:r>
          </a:p>
        </p:txBody>
      </p:sp>
      <p:sp>
        <p:nvSpPr>
          <p:cNvPr id="10" name="Arrow">
            <a:extLst>
              <a:ext uri="{FF2B5EF4-FFF2-40B4-BE49-F238E27FC236}">
                <a16:creationId xmlns:a16="http://schemas.microsoft.com/office/drawing/2014/main" id="{EC3E64E7-2B40-3F70-0478-F929DC0DD78E}"/>
              </a:ext>
            </a:extLst>
          </p:cNvPr>
          <p:cNvSpPr/>
          <p:nvPr/>
        </p:nvSpPr>
        <p:spPr>
          <a:xfrm rot="5400000">
            <a:off x="5083970" y="1951038"/>
            <a:ext cx="892969" cy="381001"/>
          </a:xfrm>
          <a:prstGeom prst="rightArrow">
            <a:avLst>
              <a:gd name="adj1" fmla="val 32000"/>
              <a:gd name="adj2" fmla="val 150000"/>
            </a:avLst>
          </a:prstGeom>
          <a:solidFill>
            <a:schemeClr val="accent5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250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Kernel">
            <a:extLst>
              <a:ext uri="{FF2B5EF4-FFF2-40B4-BE49-F238E27FC236}">
                <a16:creationId xmlns:a16="http://schemas.microsoft.com/office/drawing/2014/main" id="{6D9FF677-A66B-B276-DE4C-DE1EE601A692}"/>
              </a:ext>
            </a:extLst>
          </p:cNvPr>
          <p:cNvSpPr/>
          <p:nvPr/>
        </p:nvSpPr>
        <p:spPr>
          <a:xfrm>
            <a:off x="5780485" y="2052242"/>
            <a:ext cx="964406" cy="523875"/>
          </a:xfrm>
          <a:prstGeom prst="rect">
            <a:avLst/>
          </a:prstGeom>
          <a:solidFill>
            <a:srgbClr val="FFE9A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10751"/>
            <a:r>
              <a:rPr sz="2250" kern="0">
                <a:solidFill>
                  <a:srgbClr val="000000"/>
                </a:solidFill>
              </a:rPr>
              <a:t>Kernel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33423E94-6E94-549D-2597-A9230BABC1D7}"/>
              </a:ext>
            </a:extLst>
          </p:cNvPr>
          <p:cNvSpPr/>
          <p:nvPr/>
        </p:nvSpPr>
        <p:spPr>
          <a:xfrm>
            <a:off x="2204144" y="4173935"/>
            <a:ext cx="643603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410751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250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App">
            <a:extLst>
              <a:ext uri="{FF2B5EF4-FFF2-40B4-BE49-F238E27FC236}">
                <a16:creationId xmlns:a16="http://schemas.microsoft.com/office/drawing/2014/main" id="{809130D0-34C0-6F38-9960-B5867597FBE3}"/>
              </a:ext>
            </a:extLst>
          </p:cNvPr>
          <p:cNvSpPr/>
          <p:nvPr/>
        </p:nvSpPr>
        <p:spPr>
          <a:xfrm>
            <a:off x="2208609" y="3596483"/>
            <a:ext cx="1607344" cy="523875"/>
          </a:xfrm>
          <a:prstGeom prst="rect">
            <a:avLst/>
          </a:prstGeom>
          <a:solidFill>
            <a:srgbClr val="B1DD8C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10751"/>
            <a:r>
              <a:rPr sz="2250" kern="0"/>
              <a:t>App</a:t>
            </a:r>
          </a:p>
        </p:txBody>
      </p:sp>
      <p:sp>
        <p:nvSpPr>
          <p:cNvPr id="14" name="Arrow">
            <a:extLst>
              <a:ext uri="{FF2B5EF4-FFF2-40B4-BE49-F238E27FC236}">
                <a16:creationId xmlns:a16="http://schemas.microsoft.com/office/drawing/2014/main" id="{18CBB2E7-1F7D-259C-5048-B495D70F7A35}"/>
              </a:ext>
            </a:extLst>
          </p:cNvPr>
          <p:cNvSpPr/>
          <p:nvPr/>
        </p:nvSpPr>
        <p:spPr>
          <a:xfrm rot="5400000">
            <a:off x="3619500" y="3495279"/>
            <a:ext cx="892969" cy="381001"/>
          </a:xfrm>
          <a:prstGeom prst="rightArrow">
            <a:avLst>
              <a:gd name="adj1" fmla="val 32000"/>
              <a:gd name="adj2" fmla="val 150000"/>
            </a:avLst>
          </a:prstGeom>
          <a:solidFill>
            <a:schemeClr val="accent5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250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App">
            <a:extLst>
              <a:ext uri="{FF2B5EF4-FFF2-40B4-BE49-F238E27FC236}">
                <a16:creationId xmlns:a16="http://schemas.microsoft.com/office/drawing/2014/main" id="{19DD8FB4-1118-54C0-C0DB-76F28C910811}"/>
              </a:ext>
            </a:extLst>
          </p:cNvPr>
          <p:cNvSpPr/>
          <p:nvPr/>
        </p:nvSpPr>
        <p:spPr>
          <a:xfrm>
            <a:off x="5956845" y="3614042"/>
            <a:ext cx="1607344" cy="523876"/>
          </a:xfrm>
          <a:prstGeom prst="rect">
            <a:avLst/>
          </a:prstGeom>
          <a:solidFill>
            <a:srgbClr val="B1DD8C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10751"/>
            <a:r>
              <a:rPr sz="2250" kern="0"/>
              <a:t>App</a:t>
            </a:r>
          </a:p>
        </p:txBody>
      </p:sp>
      <p:sp>
        <p:nvSpPr>
          <p:cNvPr id="16" name="Arrow">
            <a:extLst>
              <a:ext uri="{FF2B5EF4-FFF2-40B4-BE49-F238E27FC236}">
                <a16:creationId xmlns:a16="http://schemas.microsoft.com/office/drawing/2014/main" id="{C9E6434A-1436-8C0F-CB06-275D1113384D}"/>
              </a:ext>
            </a:extLst>
          </p:cNvPr>
          <p:cNvSpPr/>
          <p:nvPr/>
        </p:nvSpPr>
        <p:spPr>
          <a:xfrm rot="5400000">
            <a:off x="4061259" y="3495279"/>
            <a:ext cx="892969" cy="381001"/>
          </a:xfrm>
          <a:prstGeom prst="rightArrow">
            <a:avLst>
              <a:gd name="adj1" fmla="val 32000"/>
              <a:gd name="adj2" fmla="val 150000"/>
            </a:avLst>
          </a:prstGeom>
          <a:solidFill>
            <a:schemeClr val="accent5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250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" name="Kernel">
            <a:extLst>
              <a:ext uri="{FF2B5EF4-FFF2-40B4-BE49-F238E27FC236}">
                <a16:creationId xmlns:a16="http://schemas.microsoft.com/office/drawing/2014/main" id="{ADE2D4F3-7A20-065E-6751-79D5554B85F4}"/>
              </a:ext>
            </a:extLst>
          </p:cNvPr>
          <p:cNvSpPr/>
          <p:nvPr/>
        </p:nvSpPr>
        <p:spPr>
          <a:xfrm>
            <a:off x="4757774" y="3614042"/>
            <a:ext cx="1143001" cy="523876"/>
          </a:xfrm>
          <a:prstGeom prst="rect">
            <a:avLst/>
          </a:prstGeom>
          <a:solidFill>
            <a:srgbClr val="FFE9A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10751"/>
            <a:r>
              <a:rPr sz="2250" kern="0">
                <a:solidFill>
                  <a:srgbClr val="000000"/>
                </a:solidFill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83570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Polling-based Packet Processing in Z-stack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Continuously loop looking for new packet arrivals</a:t>
            </a:r>
          </a:p>
          <a:p>
            <a:r>
              <a:rPr lang="en-US" b="1" dirty="0"/>
              <a:t>Trade-off?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3B970B-81DD-3498-2F99-F4979757DA07}"/>
              </a:ext>
            </a:extLst>
          </p:cNvPr>
          <p:cNvGrpSpPr/>
          <p:nvPr/>
        </p:nvGrpSpPr>
        <p:grpSpPr>
          <a:xfrm>
            <a:off x="1527736" y="4053343"/>
            <a:ext cx="6549967" cy="1555105"/>
            <a:chOff x="1527736" y="4053343"/>
            <a:chExt cx="6549967" cy="1555105"/>
          </a:xfrm>
        </p:grpSpPr>
        <p:sp>
          <p:nvSpPr>
            <p:cNvPr id="19" name="Line">
              <a:extLst>
                <a:ext uri="{FF2B5EF4-FFF2-40B4-BE49-F238E27FC236}">
                  <a16:creationId xmlns:a16="http://schemas.microsoft.com/office/drawing/2014/main" id="{DF6FF937-9368-45E7-8680-CA9F97D73C5A}"/>
                </a:ext>
              </a:extLst>
            </p:cNvPr>
            <p:cNvSpPr/>
            <p:nvPr/>
          </p:nvSpPr>
          <p:spPr>
            <a:xfrm>
              <a:off x="1597685" y="5032631"/>
              <a:ext cx="647804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25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" name="App">
              <a:extLst>
                <a:ext uri="{FF2B5EF4-FFF2-40B4-BE49-F238E27FC236}">
                  <a16:creationId xmlns:a16="http://schemas.microsoft.com/office/drawing/2014/main" id="{CBD82613-F1DC-0AC7-ECEB-1E694DAB7825}"/>
                </a:ext>
              </a:extLst>
            </p:cNvPr>
            <p:cNvSpPr/>
            <p:nvPr/>
          </p:nvSpPr>
          <p:spPr>
            <a:xfrm>
              <a:off x="2988745" y="4404577"/>
              <a:ext cx="892970" cy="523875"/>
            </a:xfrm>
            <a:prstGeom prst="rect">
              <a:avLst/>
            </a:prstGeom>
            <a:solidFill>
              <a:srgbClr val="B1DD8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/>
                <a:t>App</a:t>
              </a:r>
            </a:p>
          </p:txBody>
        </p:sp>
        <p:sp>
          <p:nvSpPr>
            <p:cNvPr id="21" name="Arrow">
              <a:extLst>
                <a:ext uri="{FF2B5EF4-FFF2-40B4-BE49-F238E27FC236}">
                  <a16:creationId xmlns:a16="http://schemas.microsoft.com/office/drawing/2014/main" id="{C7E6A315-E4DC-DDF3-9B6F-CE9B92D70B81}"/>
                </a:ext>
              </a:extLst>
            </p:cNvPr>
            <p:cNvSpPr/>
            <p:nvPr/>
          </p:nvSpPr>
          <p:spPr>
            <a:xfrm rot="5400000">
              <a:off x="1271752" y="4309327"/>
              <a:ext cx="892970" cy="381001"/>
            </a:xfrm>
            <a:prstGeom prst="rightArrow">
              <a:avLst>
                <a:gd name="adj1" fmla="val 32000"/>
                <a:gd name="adj2" fmla="val 150000"/>
              </a:avLst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25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" name="Kernel">
              <a:extLst>
                <a:ext uri="{FF2B5EF4-FFF2-40B4-BE49-F238E27FC236}">
                  <a16:creationId xmlns:a16="http://schemas.microsoft.com/office/drawing/2014/main" id="{206E10CF-8392-C5D9-3F79-25ACF9483DF3}"/>
                </a:ext>
              </a:extLst>
            </p:cNvPr>
            <p:cNvSpPr/>
            <p:nvPr/>
          </p:nvSpPr>
          <p:spPr>
            <a:xfrm>
              <a:off x="1968267" y="4410530"/>
              <a:ext cx="964407" cy="523875"/>
            </a:xfrm>
            <a:prstGeom prst="rect">
              <a:avLst/>
            </a:prstGeom>
            <a:solidFill>
              <a:srgbClr val="FFE9A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>
                  <a:solidFill>
                    <a:srgbClr val="000000"/>
                  </a:solidFill>
                </a:rPr>
                <a:t>Kernel</a:t>
              </a:r>
            </a:p>
          </p:txBody>
        </p:sp>
        <p:sp>
          <p:nvSpPr>
            <p:cNvPr id="23" name="App">
              <a:extLst>
                <a:ext uri="{FF2B5EF4-FFF2-40B4-BE49-F238E27FC236}">
                  <a16:creationId xmlns:a16="http://schemas.microsoft.com/office/drawing/2014/main" id="{F13F60AC-51E5-D4AB-BEF0-1ABCC6FB548D}"/>
                </a:ext>
              </a:extLst>
            </p:cNvPr>
            <p:cNvSpPr/>
            <p:nvPr/>
          </p:nvSpPr>
          <p:spPr>
            <a:xfrm>
              <a:off x="7256171" y="4410530"/>
              <a:ext cx="821532" cy="523875"/>
            </a:xfrm>
            <a:prstGeom prst="rect">
              <a:avLst/>
            </a:prstGeom>
            <a:solidFill>
              <a:srgbClr val="B1DD8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/>
                <a:t>App</a:t>
              </a:r>
            </a:p>
          </p:txBody>
        </p:sp>
        <p:sp>
          <p:nvSpPr>
            <p:cNvPr id="24" name="Arrow">
              <a:extLst>
                <a:ext uri="{FF2B5EF4-FFF2-40B4-BE49-F238E27FC236}">
                  <a16:creationId xmlns:a16="http://schemas.microsoft.com/office/drawing/2014/main" id="{3AB4D58F-A811-84C2-2669-38647540C6B0}"/>
                </a:ext>
              </a:extLst>
            </p:cNvPr>
            <p:cNvSpPr/>
            <p:nvPr/>
          </p:nvSpPr>
          <p:spPr>
            <a:xfrm rot="5400000">
              <a:off x="5539177" y="4309327"/>
              <a:ext cx="892970" cy="381001"/>
            </a:xfrm>
            <a:prstGeom prst="rightArrow">
              <a:avLst>
                <a:gd name="adj1" fmla="val 32000"/>
                <a:gd name="adj2" fmla="val 150000"/>
              </a:avLst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25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" name="Kernel">
              <a:extLst>
                <a:ext uri="{FF2B5EF4-FFF2-40B4-BE49-F238E27FC236}">
                  <a16:creationId xmlns:a16="http://schemas.microsoft.com/office/drawing/2014/main" id="{56F345E2-795E-7385-9974-F09257CA48BB}"/>
                </a:ext>
              </a:extLst>
            </p:cNvPr>
            <p:cNvSpPr/>
            <p:nvPr/>
          </p:nvSpPr>
          <p:spPr>
            <a:xfrm>
              <a:off x="6235692" y="4410530"/>
              <a:ext cx="964407" cy="523875"/>
            </a:xfrm>
            <a:prstGeom prst="rect">
              <a:avLst/>
            </a:prstGeom>
            <a:solidFill>
              <a:srgbClr val="FFE9A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>
                  <a:solidFill>
                    <a:srgbClr val="000000"/>
                  </a:solidFill>
                </a:rPr>
                <a:t>Kernel</a:t>
              </a:r>
            </a:p>
          </p:txBody>
        </p:sp>
        <p:sp>
          <p:nvSpPr>
            <p:cNvPr id="26" name="App">
              <a:extLst>
                <a:ext uri="{FF2B5EF4-FFF2-40B4-BE49-F238E27FC236}">
                  <a16:creationId xmlns:a16="http://schemas.microsoft.com/office/drawing/2014/main" id="{730FB936-42A9-F415-B873-6D3935AABF0C}"/>
                </a:ext>
              </a:extLst>
            </p:cNvPr>
            <p:cNvSpPr/>
            <p:nvPr/>
          </p:nvSpPr>
          <p:spPr>
            <a:xfrm>
              <a:off x="3937786" y="4404577"/>
              <a:ext cx="1797844" cy="523875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/>
                <a:t>App</a:t>
              </a:r>
            </a:p>
          </p:txBody>
        </p:sp>
        <p:sp>
          <p:nvSpPr>
            <p:cNvPr id="27" name="Interrupts help share the CPU">
              <a:extLst>
                <a:ext uri="{FF2B5EF4-FFF2-40B4-BE49-F238E27FC236}">
                  <a16:creationId xmlns:a16="http://schemas.microsoft.com/office/drawing/2014/main" id="{50E30AFF-A1EA-F9AC-6D55-D2E38719DB53}"/>
                </a:ext>
              </a:extLst>
            </p:cNvPr>
            <p:cNvSpPr txBox="1"/>
            <p:nvPr/>
          </p:nvSpPr>
          <p:spPr>
            <a:xfrm>
              <a:off x="2138765" y="5081893"/>
              <a:ext cx="5081520" cy="526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953" ker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Interrupts help share the CPU</a:t>
              </a:r>
            </a:p>
          </p:txBody>
        </p:sp>
      </p:grpSp>
      <p:sp>
        <p:nvSpPr>
          <p:cNvPr id="33" name="Polling can be wasteful">
            <a:extLst>
              <a:ext uri="{FF2B5EF4-FFF2-40B4-BE49-F238E27FC236}">
                <a16:creationId xmlns:a16="http://schemas.microsoft.com/office/drawing/2014/main" id="{377207D1-99C3-EC42-BE8F-99506A06BBB0}"/>
              </a:ext>
            </a:extLst>
          </p:cNvPr>
          <p:cNvSpPr txBox="1"/>
          <p:nvPr/>
        </p:nvSpPr>
        <p:spPr>
          <a:xfrm>
            <a:off x="2665268" y="3477815"/>
            <a:ext cx="3940182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2953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Polling can be wasteful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4B0A1-BB14-7C5F-C6E4-B7190AE09CEB}"/>
              </a:ext>
            </a:extLst>
          </p:cNvPr>
          <p:cNvGrpSpPr/>
          <p:nvPr/>
        </p:nvGrpSpPr>
        <p:grpSpPr>
          <a:xfrm>
            <a:off x="1483569" y="2403545"/>
            <a:ext cx="6549967" cy="979289"/>
            <a:chOff x="1483569" y="2403545"/>
            <a:chExt cx="6549967" cy="979289"/>
          </a:xfrm>
        </p:grpSpPr>
        <p:sp>
          <p:nvSpPr>
            <p:cNvPr id="28" name="Line">
              <a:extLst>
                <a:ext uri="{FF2B5EF4-FFF2-40B4-BE49-F238E27FC236}">
                  <a16:creationId xmlns:a16="http://schemas.microsoft.com/office/drawing/2014/main" id="{C3B998C2-3391-7EDC-402B-716AA839E4D5}"/>
                </a:ext>
              </a:extLst>
            </p:cNvPr>
            <p:cNvSpPr/>
            <p:nvPr/>
          </p:nvSpPr>
          <p:spPr>
            <a:xfrm>
              <a:off x="1553519" y="3382833"/>
              <a:ext cx="647804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25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" name="App">
              <a:extLst>
                <a:ext uri="{FF2B5EF4-FFF2-40B4-BE49-F238E27FC236}">
                  <a16:creationId xmlns:a16="http://schemas.microsoft.com/office/drawing/2014/main" id="{1ACB2691-126A-057C-B512-D7108FCBC6E1}"/>
                </a:ext>
              </a:extLst>
            </p:cNvPr>
            <p:cNvSpPr/>
            <p:nvPr/>
          </p:nvSpPr>
          <p:spPr>
            <a:xfrm>
              <a:off x="1956360" y="2754779"/>
              <a:ext cx="1881189" cy="523876"/>
            </a:xfrm>
            <a:prstGeom prst="rect">
              <a:avLst/>
            </a:prstGeom>
            <a:solidFill>
              <a:srgbClr val="B1DD8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/>
                <a:t>App</a:t>
              </a:r>
            </a:p>
          </p:txBody>
        </p:sp>
        <p:sp>
          <p:nvSpPr>
            <p:cNvPr id="30" name="Arrow">
              <a:extLst>
                <a:ext uri="{FF2B5EF4-FFF2-40B4-BE49-F238E27FC236}">
                  <a16:creationId xmlns:a16="http://schemas.microsoft.com/office/drawing/2014/main" id="{D7F79417-79ED-4CA3-1126-5FAD37D7FCDB}"/>
                </a:ext>
              </a:extLst>
            </p:cNvPr>
            <p:cNvSpPr/>
            <p:nvPr/>
          </p:nvSpPr>
          <p:spPr>
            <a:xfrm rot="5400000">
              <a:off x="1227585" y="2659529"/>
              <a:ext cx="892970" cy="381001"/>
            </a:xfrm>
            <a:prstGeom prst="rightArrow">
              <a:avLst>
                <a:gd name="adj1" fmla="val 32000"/>
                <a:gd name="adj2" fmla="val 150000"/>
              </a:avLst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25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" name="App">
              <a:extLst>
                <a:ext uri="{FF2B5EF4-FFF2-40B4-BE49-F238E27FC236}">
                  <a16:creationId xmlns:a16="http://schemas.microsoft.com/office/drawing/2014/main" id="{BFBD3C35-6210-9A6A-136C-E8A46C741473}"/>
                </a:ext>
              </a:extLst>
            </p:cNvPr>
            <p:cNvSpPr/>
            <p:nvPr/>
          </p:nvSpPr>
          <p:spPr>
            <a:xfrm>
              <a:off x="6235692" y="2760732"/>
              <a:ext cx="1797844" cy="523876"/>
            </a:xfrm>
            <a:prstGeom prst="rect">
              <a:avLst/>
            </a:prstGeom>
            <a:solidFill>
              <a:srgbClr val="B1DD8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/>
                <a:t>App</a:t>
              </a:r>
            </a:p>
          </p:txBody>
        </p:sp>
        <p:sp>
          <p:nvSpPr>
            <p:cNvPr id="32" name="Arrow">
              <a:extLst>
                <a:ext uri="{FF2B5EF4-FFF2-40B4-BE49-F238E27FC236}">
                  <a16:creationId xmlns:a16="http://schemas.microsoft.com/office/drawing/2014/main" id="{992EE0DC-EE7A-3A90-78FC-E46B1DB9C110}"/>
                </a:ext>
              </a:extLst>
            </p:cNvPr>
            <p:cNvSpPr/>
            <p:nvPr/>
          </p:nvSpPr>
          <p:spPr>
            <a:xfrm rot="5400000">
              <a:off x="5495010" y="2659529"/>
              <a:ext cx="892970" cy="381001"/>
            </a:xfrm>
            <a:prstGeom prst="rightArrow">
              <a:avLst>
                <a:gd name="adj1" fmla="val 32000"/>
                <a:gd name="adj2" fmla="val 150000"/>
              </a:avLst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25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" name="Busy wait">
              <a:extLst>
                <a:ext uri="{FF2B5EF4-FFF2-40B4-BE49-F238E27FC236}">
                  <a16:creationId xmlns:a16="http://schemas.microsoft.com/office/drawing/2014/main" id="{BB72E1BB-3E03-5473-B354-DD49F07782EC}"/>
                </a:ext>
              </a:extLst>
            </p:cNvPr>
            <p:cNvSpPr/>
            <p:nvPr/>
          </p:nvSpPr>
          <p:spPr>
            <a:xfrm>
              <a:off x="3816229" y="2754779"/>
              <a:ext cx="1881188" cy="523876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200">
                  <a:solidFill>
                    <a:srgbClr val="53585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250" kern="0"/>
                <a:t>Busy wait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8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Kernel Bypass in Z-stack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5" y="1238122"/>
            <a:ext cx="6312240" cy="4134271"/>
          </a:xfrm>
        </p:spPr>
        <p:txBody>
          <a:bodyPr/>
          <a:lstStyle/>
          <a:p>
            <a:r>
              <a:rPr lang="en-US" sz="2400" b="1" dirty="0"/>
              <a:t>User-space Driver</a:t>
            </a:r>
          </a:p>
          <a:p>
            <a:pPr lvl="1"/>
            <a:r>
              <a:rPr lang="en-US" sz="2000" dirty="0"/>
              <a:t>Kernel only sets up basic access to NIC</a:t>
            </a:r>
          </a:p>
          <a:p>
            <a:pPr lvl="2"/>
            <a:r>
              <a:rPr lang="en-US" sz="1800" b="1" i="1" dirty="0"/>
              <a:t>UIO driver</a:t>
            </a:r>
          </a:p>
          <a:p>
            <a:pPr lvl="1"/>
            <a:r>
              <a:rPr lang="en-US" sz="2000" dirty="0"/>
              <a:t>User-space driver (</a:t>
            </a:r>
            <a:r>
              <a:rPr lang="en-US" sz="2000" b="1" i="1" dirty="0"/>
              <a:t>PMD</a:t>
            </a:r>
            <a:r>
              <a:rPr lang="en-US" sz="2000" dirty="0"/>
              <a:t>) tells NIC to DMA data directly into user-space memory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b="1" dirty="0"/>
              <a:t>No in-kernel processing</a:t>
            </a:r>
          </a:p>
          <a:p>
            <a:r>
              <a:rPr lang="en-US" sz="2200" b="1" dirty="0"/>
              <a:t>No context switching</a:t>
            </a:r>
          </a:p>
          <a:p>
            <a:r>
              <a:rPr lang="en-US" sz="2200" b="1" dirty="0"/>
              <a:t>No kernel-</a:t>
            </a:r>
            <a:r>
              <a:rPr lang="en-US" sz="2200" b="1" dirty="0" err="1"/>
              <a:t>userspace</a:t>
            </a:r>
            <a:r>
              <a:rPr lang="en-US" sz="2200" b="1" dirty="0"/>
              <a:t> copies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3DF1B4C-3384-5B01-8096-F75403F4D9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75530" y="1238122"/>
            <a:ext cx="4916415" cy="4920586"/>
            <a:chOff x="5883380" y="1316966"/>
            <a:chExt cx="4916415" cy="4920586"/>
          </a:xfrm>
        </p:grpSpPr>
        <p:grpSp>
          <p:nvGrpSpPr>
            <p:cNvPr id="18" name="Shape 75">
              <a:extLst>
                <a:ext uri="{FF2B5EF4-FFF2-40B4-BE49-F238E27FC236}">
                  <a16:creationId xmlns:a16="http://schemas.microsoft.com/office/drawing/2014/main" id="{ED8D7C47-18EC-9CCF-6E70-3DFE7D1FF3C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33525" y="3097915"/>
              <a:ext cx="2694401" cy="1817497"/>
              <a:chOff x="0" y="0"/>
              <a:chExt cx="3832036" cy="2584882"/>
            </a:xfrm>
          </p:grpSpPr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2F9D99E1-3B63-85D4-70DF-140B13BEB7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0"/>
                <a:ext cx="3832038" cy="2584883"/>
              </a:xfrm>
              <a:prstGeom prst="rect">
                <a:avLst/>
              </a:prstGeom>
              <a:solidFill>
                <a:srgbClr val="009FDF">
                  <a:alpha val="14902"/>
                </a:srgbClr>
              </a:solidFill>
              <a:ln w="19050" cap="flat">
                <a:solidFill>
                  <a:srgbClr val="003C71">
                    <a:alpha val="14902"/>
                  </a:srgbClr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844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20" name="Kernel Space">
                <a:extLst>
                  <a:ext uri="{FF2B5EF4-FFF2-40B4-BE49-F238E27FC236}">
                    <a16:creationId xmlns:a16="http://schemas.microsoft.com/office/drawing/2014/main" id="{E89D465E-F498-0EE6-BC30-FEED2E97B17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0"/>
                <a:ext cx="3832038" cy="9356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defTabSz="321457">
                  <a:defRPr sz="22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r>
                  <a:rPr sz="1547" kern="0">
                    <a:solidFill>
                      <a:srgbClr val="000000"/>
                    </a:solidFill>
                    <a:latin typeface="Intel Clear"/>
                    <a:ea typeface="Intel Clear"/>
                    <a:cs typeface="Intel Clear"/>
                    <a:sym typeface="Intel Clear"/>
                  </a:rPr>
                  <a:t>Kernel</a:t>
                </a:r>
                <a:br>
                  <a:rPr sz="1547" kern="0">
                    <a:solidFill>
                      <a:srgbClr val="000000"/>
                    </a:solidFill>
                    <a:latin typeface="Intel Clear"/>
                    <a:ea typeface="Intel Clear"/>
                    <a:cs typeface="Intel Clear"/>
                    <a:sym typeface="Intel Clear"/>
                  </a:rPr>
                </a:br>
                <a:r>
                  <a:rPr sz="1547" kern="0">
                    <a:solidFill>
                      <a:srgbClr val="000000"/>
                    </a:solidFill>
                    <a:latin typeface="Intel Clear"/>
                    <a:ea typeface="Intel Clear"/>
                    <a:cs typeface="Intel Clear"/>
                    <a:sym typeface="Intel Clear"/>
                  </a:rPr>
                  <a:t>Space</a:t>
                </a:r>
              </a:p>
            </p:txBody>
          </p:sp>
        </p:grpSp>
        <p:grpSp>
          <p:nvGrpSpPr>
            <p:cNvPr id="21" name="Shape 78">
              <a:extLst>
                <a:ext uri="{FF2B5EF4-FFF2-40B4-BE49-F238E27FC236}">
                  <a16:creationId xmlns:a16="http://schemas.microsoft.com/office/drawing/2014/main" id="{9FC4C6BB-AF0D-63C3-6BA3-34E62A691C6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823062" y="4228593"/>
              <a:ext cx="1315060" cy="335131"/>
              <a:chOff x="0" y="0"/>
              <a:chExt cx="1870306" cy="476629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E92CF77D-19C6-BB4C-C486-F0A7255B35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1"/>
                <a:ext cx="1870307" cy="476631"/>
              </a:xfrm>
              <a:prstGeom prst="rect">
                <a:avLst/>
              </a:prstGeom>
              <a:solidFill>
                <a:srgbClr val="50CDFF"/>
              </a:solidFill>
              <a:ln w="19050" cap="flat">
                <a:solidFill>
                  <a:srgbClr val="003C71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8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1266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23" name="UIO Driver">
                <a:extLst>
                  <a:ext uri="{FF2B5EF4-FFF2-40B4-BE49-F238E27FC236}">
                    <a16:creationId xmlns:a16="http://schemas.microsoft.com/office/drawing/2014/main" id="{20555D2E-0829-8C94-ED47-029BB8084EA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83851"/>
                <a:ext cx="1870307" cy="30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457200">
                  <a:defRPr sz="2100"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1477" kern="0">
                    <a:solidFill>
                      <a:srgbClr val="000000"/>
                    </a:solidFill>
                  </a:rPr>
                  <a:t>UIO Driver</a:t>
                </a:r>
              </a:p>
            </p:txBody>
          </p:sp>
        </p:grpSp>
        <p:sp>
          <p:nvSpPr>
            <p:cNvPr id="24" name="Straight Connector 11">
              <a:extLst>
                <a:ext uri="{FF2B5EF4-FFF2-40B4-BE49-F238E27FC236}">
                  <a16:creationId xmlns:a16="http://schemas.microsoft.com/office/drawing/2014/main" id="{8870D0BD-DB62-0B41-F7F7-E09E67E079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83380" y="3012580"/>
              <a:ext cx="4588064" cy="1"/>
            </a:xfrm>
            <a:prstGeom prst="line">
              <a:avLst/>
            </a:prstGeom>
            <a:ln w="127000">
              <a:solidFill>
                <a:srgbClr val="003C71"/>
              </a:solidFill>
              <a:prstDash val="sysDash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25" name="Straight Connector 36">
              <a:extLst>
                <a:ext uri="{FF2B5EF4-FFF2-40B4-BE49-F238E27FC236}">
                  <a16:creationId xmlns:a16="http://schemas.microsoft.com/office/drawing/2014/main" id="{84D4D33C-F4A7-DCE0-6E11-41CA639D0D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83380" y="5013389"/>
              <a:ext cx="4588064" cy="1"/>
            </a:xfrm>
            <a:prstGeom prst="line">
              <a:avLst/>
            </a:prstGeom>
            <a:ln w="12700">
              <a:solidFill>
                <a:srgbClr val="003C71"/>
              </a:solidFill>
              <a:prstDash val="sysDash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grpSp>
          <p:nvGrpSpPr>
            <p:cNvPr id="26" name="Shape 74">
              <a:extLst>
                <a:ext uri="{FF2B5EF4-FFF2-40B4-BE49-F238E27FC236}">
                  <a16:creationId xmlns:a16="http://schemas.microsoft.com/office/drawing/2014/main" id="{850C3AB3-0A03-8C73-CB8F-BECE3920837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33525" y="1779997"/>
              <a:ext cx="2694401" cy="1142329"/>
              <a:chOff x="0" y="0"/>
              <a:chExt cx="3832036" cy="1624645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93CA0663-4563-5DF9-85C7-52BE0BF84C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0"/>
                <a:ext cx="3832038" cy="1624646"/>
              </a:xfrm>
              <a:prstGeom prst="rect">
                <a:avLst/>
              </a:prstGeom>
              <a:solidFill>
                <a:srgbClr val="FFC000">
                  <a:alpha val="14902"/>
                </a:srgbClr>
              </a:solidFill>
              <a:ln w="19050" cap="flat">
                <a:solidFill>
                  <a:srgbClr val="FF4E00">
                    <a:alpha val="14902"/>
                  </a:srgbClr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b">
                <a:noAutofit/>
              </a:bodyPr>
              <a:lstStyle/>
              <a:p>
                <a:pPr defTabSz="321457">
                  <a:defRPr sz="12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844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28" name="User Space">
                <a:extLst>
                  <a:ext uri="{FF2B5EF4-FFF2-40B4-BE49-F238E27FC236}">
                    <a16:creationId xmlns:a16="http://schemas.microsoft.com/office/drawing/2014/main" id="{D5D1CE92-558E-F34E-238F-CB41A3BD4B3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248028"/>
                <a:ext cx="3832038" cy="13766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4293" tIns="64293" rIns="64293" bIns="64293" numCol="1" anchor="b">
                <a:noAutofit/>
              </a:bodyPr>
              <a:lstStyle/>
              <a:p>
                <a:pPr defTabSz="321457">
                  <a:defRPr sz="25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r>
                  <a:rPr sz="1758" kern="0">
                    <a:solidFill>
                      <a:srgbClr val="000000"/>
                    </a:solidFill>
                    <a:latin typeface="Intel Clear"/>
                    <a:ea typeface="Intel Clear"/>
                    <a:cs typeface="Intel Clear"/>
                    <a:sym typeface="Intel Clear"/>
                  </a:rPr>
                  <a:t>User</a:t>
                </a:r>
                <a:br>
                  <a:rPr sz="1758" kern="0">
                    <a:solidFill>
                      <a:srgbClr val="000000"/>
                    </a:solidFill>
                    <a:latin typeface="Intel Clear"/>
                    <a:ea typeface="Intel Clear"/>
                    <a:cs typeface="Intel Clear"/>
                    <a:sym typeface="Intel Clear"/>
                  </a:rPr>
                </a:br>
                <a:r>
                  <a:rPr sz="1758" kern="0">
                    <a:solidFill>
                      <a:srgbClr val="000000"/>
                    </a:solidFill>
                    <a:latin typeface="Intel Clear"/>
                    <a:ea typeface="Intel Clear"/>
                    <a:cs typeface="Intel Clear"/>
                    <a:sym typeface="Intel Clear"/>
                  </a:rPr>
                  <a:t>Space</a:t>
                </a:r>
              </a:p>
            </p:txBody>
          </p:sp>
        </p:grpSp>
        <p:grpSp>
          <p:nvGrpSpPr>
            <p:cNvPr id="29" name="Shape 76">
              <a:extLst>
                <a:ext uri="{FF2B5EF4-FFF2-40B4-BE49-F238E27FC236}">
                  <a16:creationId xmlns:a16="http://schemas.microsoft.com/office/drawing/2014/main" id="{099D5DAD-B0E2-7351-3317-297A3715E59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33524" y="5141922"/>
              <a:ext cx="2704513" cy="997719"/>
              <a:chOff x="0" y="0"/>
              <a:chExt cx="3846417" cy="1418976"/>
            </a:xfrm>
          </p:grpSpPr>
          <p:sp>
            <p:nvSpPr>
              <p:cNvPr id="30" name="Rectangle">
                <a:extLst>
                  <a:ext uri="{FF2B5EF4-FFF2-40B4-BE49-F238E27FC236}">
                    <a16:creationId xmlns:a16="http://schemas.microsoft.com/office/drawing/2014/main" id="{C31E8661-A381-7199-3AF9-385869DB8E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-1"/>
                <a:ext cx="3832038" cy="1418978"/>
              </a:xfrm>
              <a:prstGeom prst="rect">
                <a:avLst/>
              </a:prstGeom>
              <a:solidFill>
                <a:srgbClr val="00B050">
                  <a:alpha val="50195"/>
                </a:srgbClr>
              </a:solidFill>
              <a:ln w="19050" cap="flat">
                <a:solidFill>
                  <a:srgbClr val="00B05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b">
                <a:noAutofit/>
              </a:bodyPr>
              <a:lstStyle/>
              <a:p>
                <a:pPr defTabSz="321457">
                  <a:defRPr sz="18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1266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31" name="NIC">
                <a:extLst>
                  <a:ext uri="{FF2B5EF4-FFF2-40B4-BE49-F238E27FC236}">
                    <a16:creationId xmlns:a16="http://schemas.microsoft.com/office/drawing/2014/main" id="{97FB7F0E-9D83-D952-0111-37EFB67B9E6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80" y="1038145"/>
                <a:ext cx="3832037" cy="366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l" defTabSz="457200">
                  <a:defRPr sz="2300"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1617" kern="0">
                    <a:solidFill>
                      <a:srgbClr val="000000"/>
                    </a:solidFill>
                  </a:rPr>
                  <a:t>NIC</a:t>
                </a:r>
              </a:p>
            </p:txBody>
          </p:sp>
        </p:grpSp>
        <p:grpSp>
          <p:nvGrpSpPr>
            <p:cNvPr id="32" name="Shape 77">
              <a:extLst>
                <a:ext uri="{FF2B5EF4-FFF2-40B4-BE49-F238E27FC236}">
                  <a16:creationId xmlns:a16="http://schemas.microsoft.com/office/drawing/2014/main" id="{E84B8E72-7C83-7FA2-27BA-5B2CA6269A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830189" y="2294516"/>
              <a:ext cx="1617664" cy="389337"/>
              <a:chOff x="0" y="0"/>
              <a:chExt cx="2300677" cy="553722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79A2048F-BAA9-4E37-F150-783F5CF9047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0"/>
                <a:ext cx="2300679" cy="553723"/>
              </a:xfrm>
              <a:prstGeom prst="rect">
                <a:avLst/>
              </a:prstGeom>
              <a:solidFill>
                <a:srgbClr val="F8D44C"/>
              </a:solidFill>
              <a:ln w="19050" cap="flat">
                <a:solidFill>
                  <a:srgbClr val="FF4E0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2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844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34" name="DPDK PMD">
                <a:extLst>
                  <a:ext uri="{FF2B5EF4-FFF2-40B4-BE49-F238E27FC236}">
                    <a16:creationId xmlns:a16="http://schemas.microsoft.com/office/drawing/2014/main" id="{AEAED9CD-9EFA-D1DC-D11C-4BA570D9D0C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122397"/>
                <a:ext cx="2300679" cy="30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457200">
                  <a:defRPr sz="1900"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1336" kern="0">
                    <a:solidFill>
                      <a:srgbClr val="000000"/>
                    </a:solidFill>
                  </a:rPr>
                  <a:t>DPDK PMD</a:t>
                </a:r>
              </a:p>
            </p:txBody>
          </p:sp>
        </p:grpSp>
        <p:sp>
          <p:nvSpPr>
            <p:cNvPr id="126" name="Shape 86">
              <a:extLst>
                <a:ext uri="{FF2B5EF4-FFF2-40B4-BE49-F238E27FC236}">
                  <a16:creationId xmlns:a16="http://schemas.microsoft.com/office/drawing/2014/main" id="{55CB117C-4EDC-6286-9414-894C16E6CA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7402219" y="2433704"/>
              <a:ext cx="1707161" cy="2681749"/>
            </a:xfrm>
            <a:prstGeom prst="line">
              <a:avLst/>
            </a:prstGeom>
            <a:ln w="28575">
              <a:solidFill>
                <a:srgbClr val="0070C0"/>
              </a:solidFill>
              <a:prstDash val="sysDot"/>
              <a:tailEnd type="stealth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grpSp>
          <p:nvGrpSpPr>
            <p:cNvPr id="127" name="Shape 83">
              <a:extLst>
                <a:ext uri="{FF2B5EF4-FFF2-40B4-BE49-F238E27FC236}">
                  <a16:creationId xmlns:a16="http://schemas.microsoft.com/office/drawing/2014/main" id="{DC817360-6CC6-4797-6BAA-628A7884DBD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453338" y="3761694"/>
              <a:ext cx="561866" cy="280934"/>
              <a:chOff x="0" y="0"/>
              <a:chExt cx="799098" cy="399549"/>
            </a:xfrm>
          </p:grpSpPr>
          <p:sp>
            <p:nvSpPr>
              <p:cNvPr id="128" name="Rectangle">
                <a:extLst>
                  <a:ext uri="{FF2B5EF4-FFF2-40B4-BE49-F238E27FC236}">
                    <a16:creationId xmlns:a16="http://schemas.microsoft.com/office/drawing/2014/main" id="{F5D28704-FF67-0DA8-B334-82897B2981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-1"/>
                <a:ext cx="799100" cy="399551"/>
              </a:xfrm>
              <a:prstGeom prst="rect">
                <a:avLst/>
              </a:prstGeom>
              <a:solidFill>
                <a:srgbClr val="DCDEE0"/>
              </a:solidFill>
              <a:ln w="19050" cap="flat">
                <a:solidFill>
                  <a:srgbClr val="003C71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6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1125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29" name="Stack">
                <a:extLst>
                  <a:ext uri="{FF2B5EF4-FFF2-40B4-BE49-F238E27FC236}">
                    <a16:creationId xmlns:a16="http://schemas.microsoft.com/office/drawing/2014/main" id="{D64088CC-21DE-DAF5-E2A0-1EDC805EA25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70291"/>
                <a:ext cx="799100" cy="2589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457200">
                  <a:defRPr sz="1800"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1266" kern="0">
                    <a:solidFill>
                      <a:srgbClr val="000000"/>
                    </a:solidFill>
                  </a:rPr>
                  <a:t>Stack</a:t>
                </a:r>
              </a:p>
            </p:txBody>
          </p:sp>
        </p:grpSp>
        <p:grpSp>
          <p:nvGrpSpPr>
            <p:cNvPr id="130" name="Shape 83">
              <a:extLst>
                <a:ext uri="{FF2B5EF4-FFF2-40B4-BE49-F238E27FC236}">
                  <a16:creationId xmlns:a16="http://schemas.microsoft.com/office/drawing/2014/main" id="{0212F10B-5F0B-69B6-9CE5-7C5DC2F9D1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21032" y="3217450"/>
              <a:ext cx="1219694" cy="252683"/>
              <a:chOff x="0" y="0"/>
              <a:chExt cx="1734674" cy="359371"/>
            </a:xfrm>
          </p:grpSpPr>
          <p:sp>
            <p:nvSpPr>
              <p:cNvPr id="131" name="Rectangle">
                <a:extLst>
                  <a:ext uri="{FF2B5EF4-FFF2-40B4-BE49-F238E27FC236}">
                    <a16:creationId xmlns:a16="http://schemas.microsoft.com/office/drawing/2014/main" id="{1A0523BA-FDC5-544C-536C-B55045BA0A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-1"/>
                <a:ext cx="1734676" cy="359373"/>
              </a:xfrm>
              <a:prstGeom prst="rect">
                <a:avLst/>
              </a:prstGeom>
              <a:solidFill>
                <a:srgbClr val="DCDEE0"/>
              </a:solidFill>
              <a:ln w="19050" cap="flat">
                <a:solidFill>
                  <a:srgbClr val="003C71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2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844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32" name="System Calls">
                <a:extLst>
                  <a:ext uri="{FF2B5EF4-FFF2-40B4-BE49-F238E27FC236}">
                    <a16:creationId xmlns:a16="http://schemas.microsoft.com/office/drawing/2014/main" id="{507C13C6-28B5-A853-2669-5E029E8B635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63222"/>
                <a:ext cx="1734676" cy="2329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457200">
                  <a:defRPr sz="1700"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1195" kern="0">
                    <a:solidFill>
                      <a:srgbClr val="000000"/>
                    </a:solidFill>
                  </a:rPr>
                  <a:t>System Calls</a:t>
                </a:r>
              </a:p>
            </p:txBody>
          </p:sp>
        </p:grpSp>
        <p:grpSp>
          <p:nvGrpSpPr>
            <p:cNvPr id="133" name="Flowchart: Document 82">
              <a:extLst>
                <a:ext uri="{FF2B5EF4-FFF2-40B4-BE49-F238E27FC236}">
                  <a16:creationId xmlns:a16="http://schemas.microsoft.com/office/drawing/2014/main" id="{7CA2F0C4-40CB-B50D-7AD8-C59FF69783B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969669" y="5424132"/>
              <a:ext cx="586479" cy="429779"/>
              <a:chOff x="0" y="0"/>
              <a:chExt cx="834102" cy="611240"/>
            </a:xfrm>
          </p:grpSpPr>
          <p:sp>
            <p:nvSpPr>
              <p:cNvPr id="134" name="Shape">
                <a:extLst>
                  <a:ext uri="{FF2B5EF4-FFF2-40B4-BE49-F238E27FC236}">
                    <a16:creationId xmlns:a16="http://schemas.microsoft.com/office/drawing/2014/main" id="{D006B69E-8A21-3D8D-4949-954C1B4B3B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34103" cy="61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55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5641"/>
                    </a:lnTo>
                    <a:cubicBezTo>
                      <a:pt x="10800" y="15641"/>
                      <a:pt x="10800" y="21600"/>
                      <a:pt x="0" y="18214"/>
                    </a:cubicBezTo>
                    <a:close/>
                  </a:path>
                </a:pathLst>
              </a:custGeom>
              <a:solidFill>
                <a:srgbClr val="EDFB8E"/>
              </a:solidFill>
              <a:ln w="19050" cap="flat">
                <a:solidFill>
                  <a:srgbClr val="00B05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2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844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35" name="CSRs">
                <a:extLst>
                  <a:ext uri="{FF2B5EF4-FFF2-40B4-BE49-F238E27FC236}">
                    <a16:creationId xmlns:a16="http://schemas.microsoft.com/office/drawing/2014/main" id="{F862E28D-DD4A-3E5E-9703-50EF18387DE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93791"/>
                <a:ext cx="834103" cy="30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457200">
                  <a:defRPr sz="1200"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844" kern="0">
                    <a:solidFill>
                      <a:srgbClr val="000000"/>
                    </a:solidFill>
                  </a:rPr>
                  <a:t>CSRs</a:t>
                </a:r>
              </a:p>
            </p:txBody>
          </p:sp>
        </p:grpSp>
        <p:sp>
          <p:nvSpPr>
            <p:cNvPr id="136" name="Straight Connector 13">
              <a:extLst>
                <a:ext uri="{FF2B5EF4-FFF2-40B4-BE49-F238E27FC236}">
                  <a16:creationId xmlns:a16="http://schemas.microsoft.com/office/drawing/2014/main" id="{01760B61-5C08-A8A5-D521-028D8E906D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8987368" y="1867203"/>
              <a:ext cx="1" cy="3614754"/>
            </a:xfrm>
            <a:prstGeom prst="line">
              <a:avLst/>
            </a:prstGeom>
            <a:ln w="25400">
              <a:solidFill>
                <a:srgbClr val="003C71"/>
              </a:solidFill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37" name="Straight Connector 37">
              <a:extLst>
                <a:ext uri="{FF2B5EF4-FFF2-40B4-BE49-F238E27FC236}">
                  <a16:creationId xmlns:a16="http://schemas.microsoft.com/office/drawing/2014/main" id="{22DA42CB-A0AB-4CA3-1ADC-789DD64CB5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316366" y="1867203"/>
              <a:ext cx="1" cy="3614754"/>
            </a:xfrm>
            <a:prstGeom prst="line">
              <a:avLst/>
            </a:prstGeom>
            <a:ln w="25400">
              <a:solidFill>
                <a:srgbClr val="003C71"/>
              </a:solidFill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38" name="TextBox 40">
              <a:extLst>
                <a:ext uri="{FF2B5EF4-FFF2-40B4-BE49-F238E27FC236}">
                  <a16:creationId xmlns:a16="http://schemas.microsoft.com/office/drawing/2014/main" id="{B937646C-AC58-D7F6-F9AA-453DD3321A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1198" y="1706741"/>
              <a:ext cx="1219694" cy="201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800" b="1">
                  <a:solidFill>
                    <a:srgbClr val="003C71"/>
                  </a:solidFill>
                  <a:latin typeface="Intel Clear"/>
                  <a:ea typeface="Intel Clear"/>
                  <a:cs typeface="Intel Clear"/>
                  <a:sym typeface="Intel Clear"/>
                </a:defRPr>
              </a:lvl1pPr>
            </a:lstStyle>
            <a:p>
              <a:r>
                <a:rPr sz="1266" kern="0"/>
                <a:t>Memory (RAM)</a:t>
              </a:r>
            </a:p>
          </p:txBody>
        </p:sp>
        <p:sp>
          <p:nvSpPr>
            <p:cNvPr id="139" name="Straight Connector 39">
              <a:extLst>
                <a:ext uri="{FF2B5EF4-FFF2-40B4-BE49-F238E27FC236}">
                  <a16:creationId xmlns:a16="http://schemas.microsoft.com/office/drawing/2014/main" id="{A2D3093B-BD32-3658-2978-91B6C65B3A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86227" y="2565444"/>
              <a:ext cx="1328998" cy="1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40" name="Straight Connector 38">
              <a:extLst>
                <a:ext uri="{FF2B5EF4-FFF2-40B4-BE49-F238E27FC236}">
                  <a16:creationId xmlns:a16="http://schemas.microsoft.com/office/drawing/2014/main" id="{708E9682-6072-8186-C642-1ABB4E296C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86227" y="2857794"/>
              <a:ext cx="1328998" cy="1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41" name="TextBox 14">
              <a:extLst>
                <a:ext uri="{FF2B5EF4-FFF2-40B4-BE49-F238E27FC236}">
                  <a16:creationId xmlns:a16="http://schemas.microsoft.com/office/drawing/2014/main" id="{98ADBD48-84DD-5762-C552-4932383E33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8131" y="2310166"/>
              <a:ext cx="945191" cy="201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700">
                  <a:solidFill>
                    <a:srgbClr val="003C71"/>
                  </a:solidFill>
                  <a:latin typeface="Intel Clear"/>
                  <a:ea typeface="Intel Clear"/>
                  <a:cs typeface="Intel Clear"/>
                  <a:sym typeface="Intel Clear"/>
                </a:defRPr>
              </a:lvl1pPr>
            </a:lstStyle>
            <a:p>
              <a:r>
                <a:rPr sz="1195" kern="0"/>
                <a:t>Packet Data</a:t>
              </a:r>
            </a:p>
          </p:txBody>
        </p:sp>
        <p:sp>
          <p:nvSpPr>
            <p:cNvPr id="142" name="Curved Connector 93">
              <a:extLst>
                <a:ext uri="{FF2B5EF4-FFF2-40B4-BE49-F238E27FC236}">
                  <a16:creationId xmlns:a16="http://schemas.microsoft.com/office/drawing/2014/main" id="{A937C422-346F-D96A-72A7-D810006C73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9987" y="2738107"/>
              <a:ext cx="414612" cy="178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3466" y="21600"/>
                    <a:pt x="5333" y="21600"/>
                  </a:cubicBezTo>
                </a:path>
              </a:pathLst>
            </a:custGeom>
            <a:ln w="28575">
              <a:solidFill>
                <a:srgbClr val="0070C0"/>
              </a:solidFill>
              <a:headEnd type="stealth"/>
              <a:tailEnd type="stealth"/>
            </a:ln>
          </p:spPr>
          <p:txBody>
            <a:bodyPr lIns="32146" rIns="32146" anchor="ctr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43" name="Shape 86">
              <a:extLst>
                <a:ext uri="{FF2B5EF4-FFF2-40B4-BE49-F238E27FC236}">
                  <a16:creationId xmlns:a16="http://schemas.microsoft.com/office/drawing/2014/main" id="{6E6D5550-E501-776F-0B6E-70915086AB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4555" y="2625703"/>
              <a:ext cx="615424" cy="10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 w="28575">
              <a:solidFill>
                <a:srgbClr val="FF4E00"/>
              </a:solidFill>
              <a:tailEnd type="stealth"/>
            </a:ln>
          </p:spPr>
          <p:txBody>
            <a:bodyPr/>
            <a:lstStyle/>
            <a:p>
              <a:pPr defTabSz="410751"/>
              <a:endParaRPr sz="2953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4" name="Rectangle 139">
              <a:extLst>
                <a:ext uri="{FF2B5EF4-FFF2-40B4-BE49-F238E27FC236}">
                  <a16:creationId xmlns:a16="http://schemas.microsoft.com/office/drawing/2014/main" id="{12FBDC36-87AA-AC98-9816-2A213F60767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3524" y="1316966"/>
              <a:ext cx="4373177" cy="3754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2146" rIns="32146"/>
            <a:lstStyle>
              <a:lvl1pPr defTabSz="457200">
                <a:defRPr sz="2500" b="1">
                  <a:solidFill>
                    <a:srgbClr val="0070C0"/>
                  </a:solidFill>
                  <a:latin typeface="Intel Clear"/>
                  <a:ea typeface="Intel Clear"/>
                  <a:cs typeface="Intel Clear"/>
                  <a:sym typeface="Intel Clear"/>
                </a:defRPr>
              </a:lvl1pPr>
            </a:lstStyle>
            <a:p>
              <a:r>
                <a:rPr sz="1758" kern="0"/>
                <a:t>User Space Driver</a:t>
              </a:r>
            </a:p>
          </p:txBody>
        </p:sp>
        <p:sp>
          <p:nvSpPr>
            <p:cNvPr id="145" name="Straight Connector 48">
              <a:extLst>
                <a:ext uri="{FF2B5EF4-FFF2-40B4-BE49-F238E27FC236}">
                  <a16:creationId xmlns:a16="http://schemas.microsoft.com/office/drawing/2014/main" id="{201787DF-B4EC-C361-824A-EFD81FAF5F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78304" y="4917672"/>
              <a:ext cx="1328998" cy="1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46" name="Straight Connector 49">
              <a:extLst>
                <a:ext uri="{FF2B5EF4-FFF2-40B4-BE49-F238E27FC236}">
                  <a16:creationId xmlns:a16="http://schemas.microsoft.com/office/drawing/2014/main" id="{9B86304B-5710-83FE-157A-69110FA057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78304" y="4635293"/>
              <a:ext cx="1328998" cy="1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47" name="Straight Connector 51">
              <a:extLst>
                <a:ext uri="{FF2B5EF4-FFF2-40B4-BE49-F238E27FC236}">
                  <a16:creationId xmlns:a16="http://schemas.microsoft.com/office/drawing/2014/main" id="{2B1BC225-BC94-B0F1-D356-C99F26B8E6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78304" y="4376489"/>
              <a:ext cx="1328998" cy="1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48" name="Straight Connector 52">
              <a:extLst>
                <a:ext uri="{FF2B5EF4-FFF2-40B4-BE49-F238E27FC236}">
                  <a16:creationId xmlns:a16="http://schemas.microsoft.com/office/drawing/2014/main" id="{72881822-F832-719C-BDE0-2BE254E772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76546" y="2254466"/>
              <a:ext cx="1328998" cy="1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49" name="Straight Connector 103">
              <a:extLst>
                <a:ext uri="{FF2B5EF4-FFF2-40B4-BE49-F238E27FC236}">
                  <a16:creationId xmlns:a16="http://schemas.microsoft.com/office/drawing/2014/main" id="{EA145E59-A970-D643-969F-0C696BCCD2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7729449" y="4476502"/>
              <a:ext cx="1257364" cy="841427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50" name="Straight Connector 107">
              <a:extLst>
                <a:ext uri="{FF2B5EF4-FFF2-40B4-BE49-F238E27FC236}">
                  <a16:creationId xmlns:a16="http://schemas.microsoft.com/office/drawing/2014/main" id="{FA4E448D-AAD2-60FF-8D1E-087EB276FE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7981082" y="4643117"/>
              <a:ext cx="1008028" cy="791306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51" name="Straight Connector 110">
              <a:extLst>
                <a:ext uri="{FF2B5EF4-FFF2-40B4-BE49-F238E27FC236}">
                  <a16:creationId xmlns:a16="http://schemas.microsoft.com/office/drawing/2014/main" id="{ED09FF33-78FF-A338-D1F9-CBCB70E3F3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548225" y="4961294"/>
              <a:ext cx="428923" cy="462803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52" name="TextBox 50">
              <a:extLst>
                <a:ext uri="{FF2B5EF4-FFF2-40B4-BE49-F238E27FC236}">
                  <a16:creationId xmlns:a16="http://schemas.microsoft.com/office/drawing/2014/main" id="{F6847650-558A-9F32-AEC4-E6B96BB21AF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27458" y="4676637"/>
              <a:ext cx="1030692" cy="201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500">
                  <a:solidFill>
                    <a:srgbClr val="003C71"/>
                  </a:solidFill>
                  <a:latin typeface="Intel Clear"/>
                  <a:ea typeface="Intel Clear"/>
                  <a:cs typeface="Intel Clear"/>
                  <a:sym typeface="Intel Clear"/>
                </a:defRPr>
              </a:lvl1pPr>
            </a:lstStyle>
            <a:p>
              <a:r>
                <a:rPr sz="1055" kern="0"/>
                <a:t>Configuration</a:t>
              </a:r>
            </a:p>
          </p:txBody>
        </p:sp>
        <p:sp>
          <p:nvSpPr>
            <p:cNvPr id="153" name="TextBox 53">
              <a:extLst>
                <a:ext uri="{FF2B5EF4-FFF2-40B4-BE49-F238E27FC236}">
                  <a16:creationId xmlns:a16="http://schemas.microsoft.com/office/drawing/2014/main" id="{C00FFED5-1B61-95E6-2F52-C9A9803A11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01783" y="2615127"/>
              <a:ext cx="878524" cy="2016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800">
                  <a:solidFill>
                    <a:srgbClr val="003C71"/>
                  </a:solidFill>
                  <a:latin typeface="Intel Clear"/>
                  <a:ea typeface="Intel Clear"/>
                  <a:cs typeface="Intel Clear"/>
                  <a:sym typeface="Intel Clear"/>
                </a:defRPr>
              </a:lvl1pPr>
            </a:lstStyle>
            <a:p>
              <a:r>
                <a:rPr sz="1266" kern="0"/>
                <a:t>Descriptors</a:t>
              </a:r>
            </a:p>
          </p:txBody>
        </p:sp>
        <p:sp>
          <p:nvSpPr>
            <p:cNvPr id="154" name="Straight Connector 161">
              <a:extLst>
                <a:ext uri="{FF2B5EF4-FFF2-40B4-BE49-F238E27FC236}">
                  <a16:creationId xmlns:a16="http://schemas.microsoft.com/office/drawing/2014/main" id="{32447AD2-ED54-796D-3B0F-D8182D3FA3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7413487" y="4058374"/>
              <a:ext cx="1573327" cy="1131597"/>
            </a:xfrm>
            <a:prstGeom prst="line">
              <a:avLst/>
            </a:prstGeom>
            <a:ln w="12700">
              <a:solidFill>
                <a:srgbClr val="003C71"/>
              </a:solidFill>
              <a:prstDash val="sysDot"/>
            </a:ln>
          </p:spPr>
          <p:txBody>
            <a:bodyPr lIns="32146" rIns="32146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grpSp>
          <p:nvGrpSpPr>
            <p:cNvPr id="155" name="TextBox 170">
              <a:extLst>
                <a:ext uri="{FF2B5EF4-FFF2-40B4-BE49-F238E27FC236}">
                  <a16:creationId xmlns:a16="http://schemas.microsoft.com/office/drawing/2014/main" id="{EC732063-0FD6-4A6F-D17A-30E888EF67A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453210" y="4647080"/>
              <a:ext cx="386851" cy="170669"/>
              <a:chOff x="0" y="0"/>
              <a:chExt cx="550186" cy="242728"/>
            </a:xfrm>
          </p:grpSpPr>
          <p:sp>
            <p:nvSpPr>
              <p:cNvPr id="156" name="Rounded Rectangle">
                <a:extLst>
                  <a:ext uri="{FF2B5EF4-FFF2-40B4-BE49-F238E27FC236}">
                    <a16:creationId xmlns:a16="http://schemas.microsoft.com/office/drawing/2014/main" id="{C09A8187-78BB-A657-88E8-D7BC31A8E6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1242"/>
                <a:ext cx="550187" cy="24024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74902"/>
                </a:srgbClr>
              </a:solidFill>
              <a:ln w="95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8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1266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57" name="DMA">
                <a:extLst>
                  <a:ext uri="{FF2B5EF4-FFF2-40B4-BE49-F238E27FC236}">
                    <a16:creationId xmlns:a16="http://schemas.microsoft.com/office/drawing/2014/main" id="{27625876-1E15-587D-24CE-696E1212F55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403" y="0"/>
                <a:ext cx="463381" cy="242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457200">
                  <a:defRPr sz="900">
                    <a:solidFill>
                      <a:srgbClr val="002060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633" kern="0"/>
                  <a:t>DMA</a:t>
                </a:r>
              </a:p>
            </p:txBody>
          </p:sp>
        </p:grpSp>
        <p:grpSp>
          <p:nvGrpSpPr>
            <p:cNvPr id="158" name="Kernel Descripter Ring Group">
              <a:extLst>
                <a:ext uri="{FF2B5EF4-FFF2-40B4-BE49-F238E27FC236}">
                  <a16:creationId xmlns:a16="http://schemas.microsoft.com/office/drawing/2014/main" id="{F1289DFA-4BAD-4FE3-781C-DCA3FCB9158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02929" y="5181581"/>
              <a:ext cx="1187532" cy="893682"/>
              <a:chOff x="0" y="0"/>
              <a:chExt cx="1688934" cy="1271012"/>
            </a:xfrm>
          </p:grpSpPr>
          <p:sp>
            <p:nvSpPr>
              <p:cNvPr id="159" name="Shape 80">
                <a:extLst>
                  <a:ext uri="{FF2B5EF4-FFF2-40B4-BE49-F238E27FC236}">
                    <a16:creationId xmlns:a16="http://schemas.microsoft.com/office/drawing/2014/main" id="{84C06879-BA3B-6D1D-4C2D-CD66FB9C24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-1"/>
                <a:ext cx="1271014" cy="127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05" y="10800"/>
                    </a:moveTo>
                    <a:cubicBezTo>
                      <a:pt x="2905" y="15160"/>
                      <a:pt x="6440" y="18695"/>
                      <a:pt x="10800" y="18695"/>
                    </a:cubicBezTo>
                    <a:cubicBezTo>
                      <a:pt x="15160" y="18695"/>
                      <a:pt x="18695" y="15160"/>
                      <a:pt x="18695" y="10800"/>
                    </a:cubicBezTo>
                    <a:cubicBezTo>
                      <a:pt x="18695" y="6440"/>
                      <a:pt x="15160" y="2905"/>
                      <a:pt x="10800" y="2905"/>
                    </a:cubicBezTo>
                    <a:cubicBezTo>
                      <a:pt x="6440" y="2905"/>
                      <a:pt x="2905" y="6440"/>
                      <a:pt x="2905" y="10800"/>
                    </a:cubicBezTo>
                    <a:close/>
                  </a:path>
                </a:pathLst>
              </a:custGeom>
              <a:solidFill>
                <a:srgbClr val="EDFB8E"/>
              </a:solidFill>
              <a:ln w="19050" cap="flat">
                <a:solidFill>
                  <a:srgbClr val="00B05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spcBef>
                    <a:spcPts val="1266"/>
                  </a:spcBef>
                  <a:defRPr sz="8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562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60" name="Descr Ring 2">
                <a:extLst>
                  <a:ext uri="{FF2B5EF4-FFF2-40B4-BE49-F238E27FC236}">
                    <a16:creationId xmlns:a16="http://schemas.microsoft.com/office/drawing/2014/main" id="{B4CD4A7A-7323-59ED-3AA8-0FFC97B13F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8961" y="-1"/>
                <a:ext cx="1271014" cy="127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05" y="10800"/>
                    </a:moveTo>
                    <a:cubicBezTo>
                      <a:pt x="2905" y="15160"/>
                      <a:pt x="6440" y="18695"/>
                      <a:pt x="10800" y="18695"/>
                    </a:cubicBezTo>
                    <a:cubicBezTo>
                      <a:pt x="15160" y="18695"/>
                      <a:pt x="18695" y="15160"/>
                      <a:pt x="18695" y="10800"/>
                    </a:cubicBezTo>
                    <a:cubicBezTo>
                      <a:pt x="18695" y="6440"/>
                      <a:pt x="15160" y="2905"/>
                      <a:pt x="10800" y="2905"/>
                    </a:cubicBezTo>
                    <a:cubicBezTo>
                      <a:pt x="6440" y="2905"/>
                      <a:pt x="2905" y="6440"/>
                      <a:pt x="2905" y="10800"/>
                    </a:cubicBezTo>
                    <a:close/>
                  </a:path>
                </a:pathLst>
              </a:custGeom>
              <a:solidFill>
                <a:srgbClr val="EDFB8E"/>
              </a:solidFill>
              <a:ln w="19050" cap="flat">
                <a:solidFill>
                  <a:srgbClr val="00B05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spcBef>
                    <a:spcPts val="1266"/>
                  </a:spcBef>
                  <a:defRPr sz="8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562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grpSp>
            <p:nvGrpSpPr>
              <p:cNvPr id="161" name="Top Descr Ring with Text">
                <a:extLst>
                  <a:ext uri="{FF2B5EF4-FFF2-40B4-BE49-F238E27FC236}">
                    <a16:creationId xmlns:a16="http://schemas.microsoft.com/office/drawing/2014/main" id="{C41FE17C-F5A2-6028-550B-083532570B9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17921" y="-1"/>
                <a:ext cx="1271014" cy="1271014"/>
                <a:chOff x="0" y="0"/>
                <a:chExt cx="1271012" cy="1271012"/>
              </a:xfrm>
            </p:grpSpPr>
            <p:sp>
              <p:nvSpPr>
                <p:cNvPr id="162" name="Shape">
                  <a:extLst>
                    <a:ext uri="{FF2B5EF4-FFF2-40B4-BE49-F238E27FC236}">
                      <a16:creationId xmlns:a16="http://schemas.microsoft.com/office/drawing/2014/main" id="{A699D580-E08A-1E2E-E041-08ADDEA1AE0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-1" y="-1"/>
                  <a:ext cx="1271014" cy="1271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905" y="10800"/>
                      </a:moveTo>
                      <a:cubicBezTo>
                        <a:pt x="2905" y="15160"/>
                        <a:pt x="6440" y="18695"/>
                        <a:pt x="10800" y="18695"/>
                      </a:cubicBezTo>
                      <a:cubicBezTo>
                        <a:pt x="15160" y="18695"/>
                        <a:pt x="18695" y="15160"/>
                        <a:pt x="18695" y="10800"/>
                      </a:cubicBezTo>
                      <a:cubicBezTo>
                        <a:pt x="18695" y="6440"/>
                        <a:pt x="15160" y="2905"/>
                        <a:pt x="10800" y="2905"/>
                      </a:cubicBezTo>
                      <a:cubicBezTo>
                        <a:pt x="6440" y="2905"/>
                        <a:pt x="2905" y="6440"/>
                        <a:pt x="2905" y="10800"/>
                      </a:cubicBezTo>
                      <a:close/>
                    </a:path>
                  </a:pathLst>
                </a:custGeom>
                <a:solidFill>
                  <a:srgbClr val="EDFB8E"/>
                </a:solidFill>
                <a:ln w="19050" cap="flat">
                  <a:solidFill>
                    <a:srgbClr val="00B050"/>
                  </a:solidFill>
                  <a:prstDash val="solid"/>
                  <a:round/>
                </a:ln>
                <a:effectLst/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321457">
                    <a:spcBef>
                      <a:spcPts val="1266"/>
                    </a:spcBef>
                    <a:defRPr sz="800">
                      <a:latin typeface="Intel Clear"/>
                      <a:ea typeface="Intel Clear"/>
                      <a:cs typeface="Intel Clear"/>
                      <a:sym typeface="Intel Clear"/>
                    </a:defRPr>
                  </a:pPr>
                  <a:endParaRPr sz="562" kern="0">
                    <a:solidFill>
                      <a:srgbClr val="000000"/>
                    </a:solidFill>
                    <a:latin typeface="Intel Clear"/>
                    <a:ea typeface="Intel Clear"/>
                    <a:cs typeface="Intel Clear"/>
                    <a:sym typeface="Intel Clear"/>
                  </a:endParaRPr>
                </a:p>
              </p:txBody>
            </p:sp>
            <p:sp>
              <p:nvSpPr>
                <p:cNvPr id="163" name="Descriptor Rings">
                  <a:extLst>
                    <a:ext uri="{FF2B5EF4-FFF2-40B4-BE49-F238E27FC236}">
                      <a16:creationId xmlns:a16="http://schemas.microsoft.com/office/drawing/2014/main" id="{33049978-56E5-7C98-DC99-41F6D4CA92A4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86136" y="414844"/>
                  <a:ext cx="1071311" cy="5947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321457">
                    <a:spcBef>
                      <a:spcPts val="1266"/>
                    </a:spcBef>
                    <a:defRPr sz="1500">
                      <a:latin typeface="Intel Clear"/>
                      <a:ea typeface="Intel Clear"/>
                      <a:cs typeface="Intel Clear"/>
                      <a:sym typeface="Intel Clear"/>
                    </a:defRPr>
                  </a:pPr>
                  <a:r>
                    <a:rPr sz="1055" kern="0">
                      <a:solidFill>
                        <a:srgbClr val="000000"/>
                      </a:solidFill>
                      <a:latin typeface="Intel Clear"/>
                      <a:ea typeface="Intel Clear"/>
                      <a:cs typeface="Intel Clear"/>
                      <a:sym typeface="Intel Clear"/>
                    </a:rPr>
                    <a:t>Descriptor</a:t>
                  </a:r>
                  <a:br>
                    <a:rPr sz="1055" kern="0">
                      <a:solidFill>
                        <a:srgbClr val="000000"/>
                      </a:solidFill>
                      <a:latin typeface="Intel Clear"/>
                      <a:ea typeface="Intel Clear"/>
                      <a:cs typeface="Intel Clear"/>
                      <a:sym typeface="Intel Clear"/>
                    </a:rPr>
                  </a:br>
                  <a:r>
                    <a:rPr sz="1055" kern="0">
                      <a:solidFill>
                        <a:srgbClr val="000000"/>
                      </a:solidFill>
                      <a:latin typeface="Intel Clear"/>
                      <a:ea typeface="Intel Clear"/>
                      <a:cs typeface="Intel Clear"/>
                      <a:sym typeface="Intel Clear"/>
                    </a:rPr>
                    <a:t>Rings</a:t>
                  </a:r>
                </a:p>
              </p:txBody>
            </p:sp>
          </p:grpSp>
        </p:grpSp>
        <p:grpSp>
          <p:nvGrpSpPr>
            <p:cNvPr id="164" name="Oval 132">
              <a:extLst>
                <a:ext uri="{FF2B5EF4-FFF2-40B4-BE49-F238E27FC236}">
                  <a16:creationId xmlns:a16="http://schemas.microsoft.com/office/drawing/2014/main" id="{A5B39B91-1538-6639-783B-5085B6F270C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189534" y="4954473"/>
              <a:ext cx="335131" cy="406501"/>
              <a:chOff x="0" y="0"/>
              <a:chExt cx="476629" cy="578134"/>
            </a:xfrm>
          </p:grpSpPr>
          <p:sp>
            <p:nvSpPr>
              <p:cNvPr id="165" name="Circle">
                <a:extLst>
                  <a:ext uri="{FF2B5EF4-FFF2-40B4-BE49-F238E27FC236}">
                    <a16:creationId xmlns:a16="http://schemas.microsoft.com/office/drawing/2014/main" id="{60CC998C-01B3-A59A-D4AE-5A78175D3A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50752"/>
                <a:ext cx="476630" cy="476631"/>
              </a:xfrm>
              <a:prstGeom prst="ellipse">
                <a:avLst/>
              </a:prstGeom>
              <a:solidFill>
                <a:srgbClr val="0070C0"/>
              </a:solidFill>
              <a:ln w="9525" cap="flat">
                <a:solidFill>
                  <a:srgbClr val="00B0F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6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1125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66" name="1">
                <a:extLst>
                  <a:ext uri="{FF2B5EF4-FFF2-40B4-BE49-F238E27FC236}">
                    <a16:creationId xmlns:a16="http://schemas.microsoft.com/office/drawing/2014/main" id="{711C8944-669D-1EF5-ADA9-DF52411DC6E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800" y="-1"/>
                <a:ext cx="337030" cy="5781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ctr">
                <a:noAutofit/>
              </a:bodyPr>
              <a:lstStyle>
                <a:lvl1pPr defTabSz="457200">
                  <a:defRPr sz="16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1125" kern="0"/>
                  <a:t>1</a:t>
                </a:r>
              </a:p>
            </p:txBody>
          </p:sp>
        </p:grpSp>
        <p:sp>
          <p:nvSpPr>
            <p:cNvPr id="167" name="Curved Connector 133">
              <a:extLst>
                <a:ext uri="{FF2B5EF4-FFF2-40B4-BE49-F238E27FC236}">
                  <a16:creationId xmlns:a16="http://schemas.microsoft.com/office/drawing/2014/main" id="{69402907-C363-1EA4-FBEF-E1CADB132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6583696" y="5228126"/>
              <a:ext cx="606830" cy="70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ln w="25400">
              <a:solidFill>
                <a:srgbClr val="003C71"/>
              </a:solidFill>
              <a:tailEnd type="triangle"/>
            </a:ln>
          </p:spPr>
          <p:txBody>
            <a:bodyPr lIns="32146" rIns="32146" anchor="ctr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68" name="Up Arrow 134">
              <a:extLst>
                <a:ext uri="{FF2B5EF4-FFF2-40B4-BE49-F238E27FC236}">
                  <a16:creationId xmlns:a16="http://schemas.microsoft.com/office/drawing/2014/main" id="{C3394E24-1C0E-897F-6180-6802939270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3046" y="5738077"/>
              <a:ext cx="401828" cy="49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89"/>
                  </a:moveTo>
                  <a:lnTo>
                    <a:pt x="10800" y="0"/>
                  </a:lnTo>
                  <a:lnTo>
                    <a:pt x="21600" y="8689"/>
                  </a:lnTo>
                  <a:lnTo>
                    <a:pt x="16200" y="8689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8689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lIns="32146" rIns="32146" anchor="ctr"/>
            <a:lstStyle/>
            <a:p>
              <a:pPr defTabSz="321457">
                <a:defRPr sz="180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sp>
          <p:nvSpPr>
            <p:cNvPr id="169" name="Curved Connector 147">
              <a:extLst>
                <a:ext uri="{FF2B5EF4-FFF2-40B4-BE49-F238E27FC236}">
                  <a16:creationId xmlns:a16="http://schemas.microsoft.com/office/drawing/2014/main" id="{A4C686C5-2877-6C19-F85F-E6D2C62323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 flipH="1">
              <a:off x="6567876" y="4216171"/>
              <a:ext cx="939230" cy="63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151" y="0"/>
                    <a:pt x="12302" y="5400"/>
                    <a:pt x="12302" y="10800"/>
                  </a:cubicBezTo>
                  <a:cubicBezTo>
                    <a:pt x="12302" y="16200"/>
                    <a:pt x="16951" y="21600"/>
                    <a:pt x="21600" y="21600"/>
                  </a:cubicBezTo>
                </a:path>
              </a:pathLst>
            </a:custGeom>
            <a:ln w="50800">
              <a:solidFill>
                <a:srgbClr val="003C71"/>
              </a:solidFill>
              <a:tailEnd type="triangle"/>
            </a:ln>
          </p:spPr>
          <p:txBody>
            <a:bodyPr lIns="32146" rIns="32146" anchor="ctr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grpSp>
          <p:nvGrpSpPr>
            <p:cNvPr id="170" name="Oval 148">
              <a:extLst>
                <a:ext uri="{FF2B5EF4-FFF2-40B4-BE49-F238E27FC236}">
                  <a16:creationId xmlns:a16="http://schemas.microsoft.com/office/drawing/2014/main" id="{8ED4CCF6-9714-1889-2FBF-55CF2495B5D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512502" y="1847964"/>
              <a:ext cx="335130" cy="406502"/>
              <a:chOff x="0" y="0"/>
              <a:chExt cx="476629" cy="578134"/>
            </a:xfrm>
          </p:grpSpPr>
          <p:sp>
            <p:nvSpPr>
              <p:cNvPr id="171" name="Circle">
                <a:extLst>
                  <a:ext uri="{FF2B5EF4-FFF2-40B4-BE49-F238E27FC236}">
                    <a16:creationId xmlns:a16="http://schemas.microsoft.com/office/drawing/2014/main" id="{4CE8D328-2DA5-1ED1-AAEC-20E7DCA693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50752"/>
                <a:ext cx="476630" cy="476631"/>
              </a:xfrm>
              <a:prstGeom prst="ellipse">
                <a:avLst/>
              </a:prstGeom>
              <a:solidFill>
                <a:srgbClr val="0070C0"/>
              </a:solidFill>
              <a:ln w="9525" cap="flat">
                <a:solidFill>
                  <a:srgbClr val="00B0F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6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1125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72" name="2">
                <a:extLst>
                  <a:ext uri="{FF2B5EF4-FFF2-40B4-BE49-F238E27FC236}">
                    <a16:creationId xmlns:a16="http://schemas.microsoft.com/office/drawing/2014/main" id="{48894D7E-315C-B1B4-0869-C27045DFC86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800" y="-1"/>
                <a:ext cx="337030" cy="5781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ctr">
                <a:noAutofit/>
              </a:bodyPr>
              <a:lstStyle>
                <a:lvl1pPr defTabSz="457200">
                  <a:defRPr sz="16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sz="1125" kern="0"/>
                  <a:t>2</a:t>
                </a:r>
              </a:p>
            </p:txBody>
          </p:sp>
        </p:grpSp>
        <p:sp>
          <p:nvSpPr>
            <p:cNvPr id="173" name="Curved Connector 152">
              <a:extLst>
                <a:ext uri="{FF2B5EF4-FFF2-40B4-BE49-F238E27FC236}">
                  <a16:creationId xmlns:a16="http://schemas.microsoft.com/office/drawing/2014/main" id="{BB8EE5D5-0CA7-B14C-645A-22843DE419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6151227" y="3208301"/>
              <a:ext cx="1440127" cy="29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934" y="0"/>
                    <a:pt x="7868" y="5400"/>
                    <a:pt x="7868" y="10800"/>
                  </a:cubicBezTo>
                  <a:cubicBezTo>
                    <a:pt x="7868" y="16200"/>
                    <a:pt x="14734" y="21600"/>
                    <a:pt x="21600" y="21600"/>
                  </a:cubicBezTo>
                </a:path>
              </a:pathLst>
            </a:custGeom>
            <a:ln w="50800">
              <a:solidFill>
                <a:srgbClr val="003C71"/>
              </a:solidFill>
              <a:tailEnd type="triangle"/>
            </a:ln>
          </p:spPr>
          <p:txBody>
            <a:bodyPr lIns="32146" rIns="32146" anchor="ctr"/>
            <a:lstStyle/>
            <a:p>
              <a:pPr defTabSz="321457">
                <a:defRPr sz="1800">
                  <a:latin typeface="Intel Clear"/>
                  <a:ea typeface="Intel Clear"/>
                  <a:cs typeface="Intel Clear"/>
                  <a:sym typeface="Intel Clear"/>
                </a:defRPr>
              </a:pPr>
              <a:endParaRPr sz="1266" kern="0">
                <a:solidFill>
                  <a:srgbClr val="000000"/>
                </a:solidFill>
                <a:latin typeface="Intel Clear"/>
                <a:ea typeface="Intel Clear"/>
                <a:cs typeface="Intel Clear"/>
                <a:sym typeface="Intel Clear"/>
              </a:endParaRPr>
            </a:p>
          </p:txBody>
        </p:sp>
        <p:grpSp>
          <p:nvGrpSpPr>
            <p:cNvPr id="174" name="Group 166">
              <a:extLst>
                <a:ext uri="{FF2B5EF4-FFF2-40B4-BE49-F238E27FC236}">
                  <a16:creationId xmlns:a16="http://schemas.microsoft.com/office/drawing/2014/main" id="{71C14414-C9A3-08B3-898E-9487FEF2911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23722" y="6062093"/>
              <a:ext cx="730050" cy="148948"/>
              <a:chOff x="0" y="0"/>
              <a:chExt cx="1038292" cy="211835"/>
            </a:xfrm>
          </p:grpSpPr>
          <p:sp>
            <p:nvSpPr>
              <p:cNvPr id="175" name="Rectangle 167">
                <a:extLst>
                  <a:ext uri="{FF2B5EF4-FFF2-40B4-BE49-F238E27FC236}">
                    <a16:creationId xmlns:a16="http://schemas.microsoft.com/office/drawing/2014/main" id="{ECC844E3-5510-DB3A-B142-C7502E9526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6796" y="-1"/>
                <a:ext cx="423671" cy="211837"/>
              </a:xfrm>
              <a:prstGeom prst="rect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8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562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76" name="Rectangle 168">
                <a:extLst>
                  <a:ext uri="{FF2B5EF4-FFF2-40B4-BE49-F238E27FC236}">
                    <a16:creationId xmlns:a16="http://schemas.microsoft.com/office/drawing/2014/main" id="{E61C3F02-6BC6-11D6-AC6B-83D9E25156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2616" y="-1"/>
                <a:ext cx="169469" cy="211837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77" name="Rectangle 169">
                <a:extLst>
                  <a:ext uri="{FF2B5EF4-FFF2-40B4-BE49-F238E27FC236}">
                    <a16:creationId xmlns:a16="http://schemas.microsoft.com/office/drawing/2014/main" id="{706F96A0-E7F9-4747-0AFB-EC525F2B587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1305" y="-1"/>
                <a:ext cx="169470" cy="211837"/>
              </a:xfrm>
              <a:prstGeom prst="rect">
                <a:avLst/>
              </a:pr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78" name="Rectangle 175">
                <a:extLst>
                  <a:ext uri="{FF2B5EF4-FFF2-40B4-BE49-F238E27FC236}">
                    <a16:creationId xmlns:a16="http://schemas.microsoft.com/office/drawing/2014/main" id="{29F39375-4E76-E13B-1C62-CB49FEF863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1"/>
                <a:ext cx="169469" cy="211837"/>
              </a:xfrm>
              <a:prstGeom prst="rect">
                <a:avLst/>
              </a:prstGeom>
              <a:solidFill>
                <a:srgbClr val="FF5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79" name="Rectangle 177">
                <a:extLst>
                  <a:ext uri="{FF2B5EF4-FFF2-40B4-BE49-F238E27FC236}">
                    <a16:creationId xmlns:a16="http://schemas.microsoft.com/office/drawing/2014/main" id="{6A34937D-CEC7-CBB3-EFAC-A7A9EA865A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8824" y="-1"/>
                <a:ext cx="169469" cy="211837"/>
              </a:xfrm>
              <a:prstGeom prst="rect">
                <a:avLst/>
              </a:prstGeom>
              <a:solidFill>
                <a:srgbClr val="FF5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</p:grpSp>
        <p:grpSp>
          <p:nvGrpSpPr>
            <p:cNvPr id="180" name="Group 178">
              <a:extLst>
                <a:ext uri="{FF2B5EF4-FFF2-40B4-BE49-F238E27FC236}">
                  <a16:creationId xmlns:a16="http://schemas.microsoft.com/office/drawing/2014/main" id="{C92FB75D-6270-A8D5-BB76-83E02ECF86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405120" y="5051660"/>
              <a:ext cx="730050" cy="148948"/>
              <a:chOff x="0" y="0"/>
              <a:chExt cx="1038292" cy="211835"/>
            </a:xfrm>
          </p:grpSpPr>
          <p:sp>
            <p:nvSpPr>
              <p:cNvPr id="181" name="Rectangle 179">
                <a:extLst>
                  <a:ext uri="{FF2B5EF4-FFF2-40B4-BE49-F238E27FC236}">
                    <a16:creationId xmlns:a16="http://schemas.microsoft.com/office/drawing/2014/main" id="{6A7AABEE-4D29-B585-A9E2-C437A60DBB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6796" y="-1"/>
                <a:ext cx="423671" cy="211837"/>
              </a:xfrm>
              <a:prstGeom prst="rect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8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562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82" name="Rectangle 180">
                <a:extLst>
                  <a:ext uri="{FF2B5EF4-FFF2-40B4-BE49-F238E27FC236}">
                    <a16:creationId xmlns:a16="http://schemas.microsoft.com/office/drawing/2014/main" id="{2FF5FA60-FD6E-DF6E-92B0-090EA3EDFC7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2616" y="-1"/>
                <a:ext cx="169469" cy="211837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83" name="Rectangle 181">
                <a:extLst>
                  <a:ext uri="{FF2B5EF4-FFF2-40B4-BE49-F238E27FC236}">
                    <a16:creationId xmlns:a16="http://schemas.microsoft.com/office/drawing/2014/main" id="{4A3D13E0-F4E3-A447-8618-6AED2103A1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1305" y="-1"/>
                <a:ext cx="169470" cy="211837"/>
              </a:xfrm>
              <a:prstGeom prst="rect">
                <a:avLst/>
              </a:pr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84" name="Rectangle 182">
                <a:extLst>
                  <a:ext uri="{FF2B5EF4-FFF2-40B4-BE49-F238E27FC236}">
                    <a16:creationId xmlns:a16="http://schemas.microsoft.com/office/drawing/2014/main" id="{97E8A423-CEE0-394B-35EC-7EC1948599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1"/>
                <a:ext cx="169469" cy="211837"/>
              </a:xfrm>
              <a:prstGeom prst="rect">
                <a:avLst/>
              </a:prstGeom>
              <a:solidFill>
                <a:srgbClr val="FF5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85" name="Rectangle 183">
                <a:extLst>
                  <a:ext uri="{FF2B5EF4-FFF2-40B4-BE49-F238E27FC236}">
                    <a16:creationId xmlns:a16="http://schemas.microsoft.com/office/drawing/2014/main" id="{C6A17B3A-9057-E59E-8208-6C21DFE5B0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8824" y="-1"/>
                <a:ext cx="169469" cy="211837"/>
              </a:xfrm>
              <a:prstGeom prst="rect">
                <a:avLst/>
              </a:prstGeom>
              <a:solidFill>
                <a:srgbClr val="FF5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400">
                    <a:solidFill>
                      <a:srgbClr val="FFFFFF"/>
                    </a:solidFill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984" kern="0">
                  <a:solidFill>
                    <a:srgbClr val="FFFFFF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</p:grpSp>
        <p:sp>
          <p:nvSpPr>
            <p:cNvPr id="186" name="From Intel DPDK University Lecture">
              <a:extLst>
                <a:ext uri="{FF2B5EF4-FFF2-40B4-BE49-F238E27FC236}">
                  <a16:creationId xmlns:a16="http://schemas.microsoft.com/office/drawing/2014/main" id="{E83F6D61-8445-4AA3-5FF6-609F8375180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79159" y="5624278"/>
              <a:ext cx="2120636" cy="4832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1900">
                  <a:solidFill>
                    <a:srgbClr val="DCDEE0"/>
                  </a:solidFill>
                </a:defRPr>
              </a:lvl1pPr>
            </a:lstStyle>
            <a:p>
              <a:pPr defTabSz="410751"/>
              <a:r>
                <a:rPr sz="1336" kern="0" dirty="0">
                  <a:latin typeface="Helvetica"/>
                  <a:ea typeface="Helvetica"/>
                  <a:cs typeface="Helvetica"/>
                  <a:sym typeface="Helvetica"/>
                </a:rPr>
                <a:t>From Intel DPDK University Lecture</a:t>
              </a:r>
            </a:p>
          </p:txBody>
        </p:sp>
        <p:grpSp>
          <p:nvGrpSpPr>
            <p:cNvPr id="187" name="Shape 77">
              <a:extLst>
                <a:ext uri="{FF2B5EF4-FFF2-40B4-BE49-F238E27FC236}">
                  <a16:creationId xmlns:a16="http://schemas.microsoft.com/office/drawing/2014/main" id="{338BAB5E-D0AE-ACC3-7A3D-9A2FEBAF195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830189" y="1834009"/>
              <a:ext cx="1617664" cy="389336"/>
              <a:chOff x="0" y="0"/>
              <a:chExt cx="2300677" cy="553722"/>
            </a:xfrm>
          </p:grpSpPr>
          <p:sp>
            <p:nvSpPr>
              <p:cNvPr id="188" name="Rectangle">
                <a:extLst>
                  <a:ext uri="{FF2B5EF4-FFF2-40B4-BE49-F238E27FC236}">
                    <a16:creationId xmlns:a16="http://schemas.microsoft.com/office/drawing/2014/main" id="{160BD33C-1560-E9FD-5A1D-9186C41BF9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0"/>
                <a:ext cx="2300679" cy="553723"/>
              </a:xfrm>
              <a:prstGeom prst="rect">
                <a:avLst/>
              </a:prstGeom>
              <a:solidFill>
                <a:srgbClr val="F8D44C"/>
              </a:solidFill>
              <a:ln w="19050" cap="flat">
                <a:solidFill>
                  <a:srgbClr val="FF4E00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321457">
                  <a:defRPr sz="1200">
                    <a:latin typeface="Intel Clear"/>
                    <a:ea typeface="Intel Clear"/>
                    <a:cs typeface="Intel Clear"/>
                    <a:sym typeface="Intel Clear"/>
                  </a:defRPr>
                </a:pPr>
                <a:endParaRPr sz="844" kern="0">
                  <a:solidFill>
                    <a:srgbClr val="000000"/>
                  </a:solidFill>
                  <a:latin typeface="Intel Clear"/>
                  <a:ea typeface="Intel Clear"/>
                  <a:cs typeface="Intel Clear"/>
                  <a:sym typeface="Intel Clear"/>
                </a:endParaRPr>
              </a:p>
            </p:txBody>
          </p:sp>
          <p:sp>
            <p:nvSpPr>
              <p:cNvPr id="189" name="DPDK Application">
                <a:extLst>
                  <a:ext uri="{FF2B5EF4-FFF2-40B4-BE49-F238E27FC236}">
                    <a16:creationId xmlns:a16="http://schemas.microsoft.com/office/drawing/2014/main" id="{1F2A5C7E-0525-53FF-4268-74815230219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" y="122397"/>
                <a:ext cx="2300679" cy="30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457200">
                  <a:defRPr sz="1900">
                    <a:latin typeface="Intel Clear"/>
                    <a:ea typeface="Intel Clear"/>
                    <a:cs typeface="Intel Clear"/>
                    <a:sym typeface="Intel Clear"/>
                  </a:defRPr>
                </a:lvl1pPr>
              </a:lstStyle>
              <a:p>
                <a:r>
                  <a:rPr lang="en-US" sz="1336" b="1" i="1" kern="0" dirty="0">
                    <a:solidFill>
                      <a:srgbClr val="000000"/>
                    </a:solidFill>
                  </a:rPr>
                  <a:t>Z-stack</a:t>
                </a:r>
                <a:endParaRPr sz="1336" b="1" i="1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0" name="TextBox 53">
              <a:extLst>
                <a:ext uri="{FF2B5EF4-FFF2-40B4-BE49-F238E27FC236}">
                  <a16:creationId xmlns:a16="http://schemas.microsoft.com/office/drawing/2014/main" id="{6ED226BC-03DA-BA5E-FBC9-FD4EC645B39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1464" y="4420697"/>
              <a:ext cx="878524" cy="201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800">
                  <a:solidFill>
                    <a:srgbClr val="003C71"/>
                  </a:solidFill>
                  <a:latin typeface="Intel Clear"/>
                  <a:ea typeface="Intel Clear"/>
                  <a:cs typeface="Intel Clear"/>
                  <a:sym typeface="Intel Clear"/>
                </a:defRPr>
              </a:lvl1pPr>
            </a:lstStyle>
            <a:p>
              <a:r>
                <a:rPr sz="1266" kern="0"/>
                <a:t>Descriptors</a:t>
              </a:r>
            </a:p>
          </p:txBody>
        </p:sp>
        <p:sp>
          <p:nvSpPr>
            <p:cNvPr id="191" name="Shape 86">
              <a:extLst>
                <a:ext uri="{FF2B5EF4-FFF2-40B4-BE49-F238E27FC236}">
                  <a16:creationId xmlns:a16="http://schemas.microsoft.com/office/drawing/2014/main" id="{42C581CA-6E03-4AF5-4953-CCF9441032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4555" y="2095184"/>
              <a:ext cx="667878" cy="30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381" y="4282"/>
                    <a:pt x="16581" y="11482"/>
                    <a:pt x="21600" y="21600"/>
                  </a:cubicBezTo>
                </a:path>
              </a:pathLst>
            </a:custGeom>
            <a:ln w="28575">
              <a:solidFill>
                <a:srgbClr val="FF4E00"/>
              </a:solidFill>
              <a:tailEnd type="stealth"/>
            </a:ln>
          </p:spPr>
          <p:txBody>
            <a:bodyPr/>
            <a:lstStyle/>
            <a:p>
              <a:pPr defTabSz="410751"/>
              <a:endParaRPr sz="2953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43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Zero-copy Socket APIs in Z-stack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4" y="1238122"/>
            <a:ext cx="11211595" cy="4134271"/>
          </a:xfrm>
        </p:spPr>
        <p:txBody>
          <a:bodyPr/>
          <a:lstStyle/>
          <a:p>
            <a:r>
              <a:rPr lang="en-US" sz="2400" dirty="0"/>
              <a:t>Not only DMA into Userspace shared memory, also directly accessible to functions!</a:t>
            </a:r>
          </a:p>
          <a:p>
            <a:pPr lvl="1"/>
            <a:r>
              <a:rPr lang="en-US" sz="2000" dirty="0"/>
              <a:t>Reference (“data pointer”) of shared memory data exposed by </a:t>
            </a:r>
            <a:r>
              <a:rPr lang="en-US" sz="2000" b="1" dirty="0"/>
              <a:t>zero-copy APIs</a:t>
            </a:r>
            <a:endParaRPr lang="en-US" sz="2000" dirty="0"/>
          </a:p>
          <a:p>
            <a:r>
              <a:rPr lang="en-US" sz="2400" dirty="0"/>
              <a:t>Z-stack is very suitable for function chains</a:t>
            </a:r>
          </a:p>
          <a:p>
            <a:pPr lvl="1"/>
            <a:r>
              <a:rPr lang="en-US" sz="2000" dirty="0"/>
              <a:t>Don't want to copy data multiple times between functions and protocol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A591D3-48F8-9C5A-3B8A-4D49597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16" y="3197946"/>
            <a:ext cx="6769100" cy="361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508C6A-61A3-945F-B676-6718F292940D}"/>
              </a:ext>
            </a:extLst>
          </p:cNvPr>
          <p:cNvGrpSpPr/>
          <p:nvPr/>
        </p:nvGrpSpPr>
        <p:grpSpPr>
          <a:xfrm>
            <a:off x="1836531" y="3642360"/>
            <a:ext cx="8037898" cy="2301966"/>
            <a:chOff x="1272860" y="2821271"/>
            <a:chExt cx="8037898" cy="230196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FDC8743-5854-4B92-AE0E-728CD3EAF3EF}"/>
                </a:ext>
              </a:extLst>
            </p:cNvPr>
            <p:cNvSpPr/>
            <p:nvPr/>
          </p:nvSpPr>
          <p:spPr>
            <a:xfrm>
              <a:off x="7858638" y="2830832"/>
              <a:ext cx="1452120" cy="9024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01" tIns="45653" rIns="91301" bIns="45653" rtlCol="0" anchor="ctr"/>
            <a:lstStyle/>
            <a:p>
              <a:pPr algn="ctr"/>
              <a:r>
                <a:rPr lang="en-US" sz="1600" b="1" dirty="0">
                  <a:latin typeface="+mj-lt"/>
                </a:rPr>
                <a:t>App 4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4A8B6A6-7306-5B10-1388-A0F8AED4B0DA}"/>
                </a:ext>
              </a:extLst>
            </p:cNvPr>
            <p:cNvSpPr/>
            <p:nvPr/>
          </p:nvSpPr>
          <p:spPr>
            <a:xfrm>
              <a:off x="1404128" y="2830832"/>
              <a:ext cx="1692294" cy="9024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01" tIns="45653" rIns="91301" bIns="45653" rtlCol="0" anchor="ctr"/>
            <a:lstStyle/>
            <a:p>
              <a:pPr algn="ctr"/>
              <a:r>
                <a:rPr lang="en-US" sz="1600" b="1" dirty="0">
                  <a:latin typeface="+mj-lt"/>
                </a:rPr>
                <a:t>App 1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F51BAB9-B486-A5FC-5A6E-1FD07145241D}"/>
                </a:ext>
              </a:extLst>
            </p:cNvPr>
            <p:cNvSpPr/>
            <p:nvPr/>
          </p:nvSpPr>
          <p:spPr>
            <a:xfrm>
              <a:off x="3574672" y="2830832"/>
              <a:ext cx="1692294" cy="9024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01" tIns="45653" rIns="91301" bIns="45653" rtlCol="0" anchor="ctr"/>
            <a:lstStyle/>
            <a:p>
              <a:pPr algn="ctr"/>
              <a:r>
                <a:rPr lang="en-US" sz="1600" b="1" dirty="0">
                  <a:latin typeface="+mj-lt"/>
                </a:rPr>
                <a:t>App 2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0BCFA95-D94E-87A2-1DF3-3DDA7A0758F7}"/>
                </a:ext>
              </a:extLst>
            </p:cNvPr>
            <p:cNvSpPr/>
            <p:nvPr/>
          </p:nvSpPr>
          <p:spPr>
            <a:xfrm>
              <a:off x="5739299" y="2830832"/>
              <a:ext cx="1692294" cy="9024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01" tIns="45653" rIns="91301" bIns="45653" rtlCol="0" anchor="ctr"/>
            <a:lstStyle/>
            <a:p>
              <a:pPr algn="ctr"/>
              <a:r>
                <a:rPr lang="en-US" sz="1600" b="1" dirty="0">
                  <a:latin typeface="+mj-lt"/>
                </a:rPr>
                <a:t>App 3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E04B30F-662E-F7D7-78B7-1B247C0F22B9}"/>
                </a:ext>
              </a:extLst>
            </p:cNvPr>
            <p:cNvSpPr/>
            <p:nvPr/>
          </p:nvSpPr>
          <p:spPr>
            <a:xfrm>
              <a:off x="1404125" y="3979076"/>
              <a:ext cx="7906633" cy="5829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01" tIns="45653" rIns="91301" bIns="45653" rtlCol="0" anchor="b"/>
            <a:lstStyle/>
            <a:p>
              <a:pPr algn="ctr"/>
              <a:r>
                <a:rPr lang="en-US" sz="1600" b="1" dirty="0">
                  <a:latin typeface="+mj-lt"/>
                </a:rPr>
                <a:t>Protocol Stack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8083DBD-11D8-FA9B-D072-E30F5D6A462F}"/>
                </a:ext>
              </a:extLst>
            </p:cNvPr>
            <p:cNvSpPr/>
            <p:nvPr/>
          </p:nvSpPr>
          <p:spPr>
            <a:xfrm>
              <a:off x="1674638" y="2821271"/>
              <a:ext cx="7428875" cy="1931078"/>
            </a:xfrm>
            <a:custGeom>
              <a:avLst/>
              <a:gdLst>
                <a:gd name="connsiteX0" fmla="*/ 145523 w 7428875"/>
                <a:gd name="connsiteY0" fmla="*/ 1931078 h 1931078"/>
                <a:gd name="connsiteX1" fmla="*/ 11851 w 7428875"/>
                <a:gd name="connsiteY1" fmla="*/ 661001 h 1931078"/>
                <a:gd name="connsiteX2" fmla="*/ 412867 w 7428875"/>
                <a:gd name="connsiteY2" fmla="*/ 126231 h 1931078"/>
                <a:gd name="connsiteX3" fmla="*/ 2434656 w 7428875"/>
                <a:gd name="connsiteY3" fmla="*/ 142943 h 1931078"/>
                <a:gd name="connsiteX4" fmla="*/ 4606826 w 7428875"/>
                <a:gd name="connsiteY4" fmla="*/ 109520 h 1931078"/>
                <a:gd name="connsiteX5" fmla="*/ 7129885 w 7428875"/>
                <a:gd name="connsiteY5" fmla="*/ 142943 h 1931078"/>
                <a:gd name="connsiteX6" fmla="*/ 7380520 w 7428875"/>
                <a:gd name="connsiteY6" fmla="*/ 1914367 h 193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8875" h="1931078">
                  <a:moveTo>
                    <a:pt x="145523" y="1931078"/>
                  </a:moveTo>
                  <a:cubicBezTo>
                    <a:pt x="56408" y="1446443"/>
                    <a:pt x="-32706" y="961809"/>
                    <a:pt x="11851" y="661001"/>
                  </a:cubicBezTo>
                  <a:cubicBezTo>
                    <a:pt x="56408" y="360193"/>
                    <a:pt x="9066" y="212574"/>
                    <a:pt x="412867" y="126231"/>
                  </a:cubicBezTo>
                  <a:cubicBezTo>
                    <a:pt x="816668" y="39888"/>
                    <a:pt x="1735663" y="145728"/>
                    <a:pt x="2434656" y="142943"/>
                  </a:cubicBezTo>
                  <a:cubicBezTo>
                    <a:pt x="3133649" y="140158"/>
                    <a:pt x="3824288" y="109520"/>
                    <a:pt x="4606826" y="109520"/>
                  </a:cubicBezTo>
                  <a:cubicBezTo>
                    <a:pt x="5389364" y="109520"/>
                    <a:pt x="6667603" y="-157865"/>
                    <a:pt x="7129885" y="142943"/>
                  </a:cubicBezTo>
                  <a:cubicBezTo>
                    <a:pt x="7592167" y="443751"/>
                    <a:pt x="7380520" y="1914367"/>
                    <a:pt x="7380520" y="1914367"/>
                  </a:cubicBezTo>
                </a:path>
              </a:pathLst>
            </a:custGeom>
            <a:ln w="571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301" tIns="45653" rIns="91301" bIns="45653"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3E7717-113C-7099-AFF5-8D2BAAFE3731}"/>
                </a:ext>
              </a:extLst>
            </p:cNvPr>
            <p:cNvSpPr txBox="1"/>
            <p:nvPr/>
          </p:nvSpPr>
          <p:spPr>
            <a:xfrm>
              <a:off x="1272860" y="4752361"/>
              <a:ext cx="611553" cy="369197"/>
            </a:xfrm>
            <a:prstGeom prst="rect">
              <a:avLst/>
            </a:prstGeom>
            <a:noFill/>
          </p:spPr>
          <p:txBody>
            <a:bodyPr wrap="none" lIns="91301" tIns="45653" rIns="91301" bIns="45653" rtlCol="0">
              <a:spAutoFit/>
            </a:bodyPr>
            <a:lstStyle/>
            <a:p>
              <a:r>
                <a:rPr lang="en-US" dirty="0">
                  <a:latin typeface="+mj-lt"/>
                </a:rPr>
                <a:t>Data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21F84A-4FFA-D01B-8217-D226191C3DCF}"/>
                </a:ext>
              </a:extLst>
            </p:cNvPr>
            <p:cNvSpPr txBox="1"/>
            <p:nvPr/>
          </p:nvSpPr>
          <p:spPr>
            <a:xfrm>
              <a:off x="8350611" y="4754040"/>
              <a:ext cx="611553" cy="369197"/>
            </a:xfrm>
            <a:prstGeom prst="rect">
              <a:avLst/>
            </a:prstGeom>
            <a:noFill/>
          </p:spPr>
          <p:txBody>
            <a:bodyPr wrap="none" lIns="91301" tIns="45653" rIns="91301" bIns="45653" rtlCol="0">
              <a:spAutoFit/>
            </a:bodyPr>
            <a:lstStyle/>
            <a:p>
              <a:r>
                <a:rPr lang="en-US" dirty="0">
                  <a:latin typeface="+mj-lt"/>
                </a:rPr>
                <a:t>Data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F144A7-A385-C1E5-9C27-407074B60E89}"/>
                </a:ext>
              </a:extLst>
            </p:cNvPr>
            <p:cNvSpPr/>
            <p:nvPr/>
          </p:nvSpPr>
          <p:spPr>
            <a:xfrm>
              <a:off x="2360625" y="3506822"/>
              <a:ext cx="6445172" cy="582925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r>
                <a:rPr lang="en-US" sz="2400" b="1" dirty="0"/>
                <a:t>Shared Memory Pool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7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0" y="335919"/>
            <a:ext cx="11089039" cy="443198"/>
          </a:xfrm>
        </p:spPr>
        <p:txBody>
          <a:bodyPr/>
          <a:lstStyle/>
          <a:p>
            <a:r>
              <a:rPr lang="en-US" dirty="0"/>
              <a:t>Concurrent Connection Support in Z-stack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Support multiple user sessions in a server application</a:t>
            </a:r>
          </a:p>
          <a:p>
            <a:pPr lvl="1"/>
            <a:r>
              <a:rPr lang="en-US" dirty="0"/>
              <a:t>each of which is distinguished by its own connection</a:t>
            </a:r>
          </a:p>
          <a:p>
            <a:r>
              <a:rPr lang="en-US" dirty="0"/>
              <a:t>The key is to bind distinct “sockets” to different connections</a:t>
            </a:r>
          </a:p>
          <a:p>
            <a:r>
              <a:rPr lang="en-US" dirty="0"/>
              <a:t>Distribute requests to different connections via </a:t>
            </a:r>
            <a:r>
              <a:rPr lang="en-US" b="1" dirty="0"/>
              <a:t>IP 4-tuples lookup</a:t>
            </a:r>
          </a:p>
          <a:p>
            <a:pPr lvl="1"/>
            <a:r>
              <a:rPr lang="en-US" b="1" dirty="0"/>
              <a:t>Responsibility of  TCP/IP protocol processing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7462C-2B91-B9EE-544A-86E0CEF4B2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479" y="3305257"/>
            <a:ext cx="7772400" cy="29232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25F58-5869-918D-AB24-D1580C367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3519366" y="4541136"/>
            <a:ext cx="2155375" cy="363250"/>
          </a:xfrm>
          <a:prstGeom prst="rect">
            <a:avLst/>
          </a:prstGeom>
          <a:solidFill>
            <a:srgbClr val="FFFF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Helvetica" pitchFamily="2" charset="0"/>
              </a:rPr>
              <a:t>TCP/IP protocol processing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D3405434-FDD6-0A01-4516-B076A63794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8915" y="5968652"/>
            <a:ext cx="1265129" cy="682669"/>
          </a:xfrm>
          <a:prstGeom prst="wedgeRectCallout">
            <a:avLst>
              <a:gd name="adj1" fmla="val 21246"/>
              <a:gd name="adj2" fmla="val -1127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IP 4-tuples lookup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00377-22D8-C6BD-931B-3177992FC4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72625" y="4822521"/>
            <a:ext cx="1972849" cy="97792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B803EC-D259-4959-EE6D-261C82DC4CCF}"/>
              </a:ext>
            </a:extLst>
          </p:cNvPr>
          <p:cNvGrpSpPr/>
          <p:nvPr/>
        </p:nvGrpSpPr>
        <p:grpSpPr>
          <a:xfrm>
            <a:off x="1023499" y="3844464"/>
            <a:ext cx="9213201" cy="2698986"/>
            <a:chOff x="1092392" y="487490"/>
            <a:chExt cx="9213201" cy="269898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2A32ED-2046-ECC6-5D3A-27042206932D}"/>
                </a:ext>
              </a:extLst>
            </p:cNvPr>
            <p:cNvCxnSpPr>
              <a:cxnSpLocks/>
            </p:cNvCxnSpPr>
            <p:nvPr/>
          </p:nvCxnSpPr>
          <p:spPr>
            <a:xfrm>
              <a:off x="1181396" y="2874723"/>
              <a:ext cx="880143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6740A8-F289-45FC-3979-C01E8B20077E}"/>
                </a:ext>
              </a:extLst>
            </p:cNvPr>
            <p:cNvSpPr>
              <a:spLocks/>
            </p:cNvSpPr>
            <p:nvPr/>
          </p:nvSpPr>
          <p:spPr>
            <a:xfrm>
              <a:off x="2336104" y="1052187"/>
              <a:ext cx="1246340" cy="38830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6DE7AC-980B-D84C-459C-6B28A4777BEC}"/>
                </a:ext>
              </a:extLst>
            </p:cNvPr>
            <p:cNvSpPr>
              <a:spLocks/>
            </p:cNvSpPr>
            <p:nvPr/>
          </p:nvSpPr>
          <p:spPr>
            <a:xfrm>
              <a:off x="2336104" y="1677415"/>
              <a:ext cx="1246340" cy="388306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TCP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06A05A-F91B-333E-5C0A-1D2DFC229A9B}"/>
                </a:ext>
              </a:extLst>
            </p:cNvPr>
            <p:cNvSpPr>
              <a:spLocks/>
            </p:cNvSpPr>
            <p:nvPr/>
          </p:nvSpPr>
          <p:spPr>
            <a:xfrm>
              <a:off x="2336104" y="2184182"/>
              <a:ext cx="1246340" cy="388306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183FD0-08DB-2399-8E82-2FE7493492E0}"/>
                </a:ext>
              </a:extLst>
            </p:cNvPr>
            <p:cNvSpPr>
              <a:spLocks/>
            </p:cNvSpPr>
            <p:nvPr/>
          </p:nvSpPr>
          <p:spPr>
            <a:xfrm>
              <a:off x="2336104" y="2690949"/>
              <a:ext cx="1246340" cy="3883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 Device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3ADEC3-0908-2309-BB4C-C706A7AC2C9B}"/>
                </a:ext>
              </a:extLst>
            </p:cNvPr>
            <p:cNvSpPr>
              <a:spLocks/>
            </p:cNvSpPr>
            <p:nvPr/>
          </p:nvSpPr>
          <p:spPr>
            <a:xfrm>
              <a:off x="4095918" y="932145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FE502E-052E-C2CA-76FC-ABD939559758}"/>
                </a:ext>
              </a:extLst>
            </p:cNvPr>
            <p:cNvSpPr>
              <a:spLocks/>
            </p:cNvSpPr>
            <p:nvPr/>
          </p:nvSpPr>
          <p:spPr>
            <a:xfrm>
              <a:off x="4350614" y="932145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46997D-1C9F-971F-3A0A-ADA7CCBBF64B}"/>
                </a:ext>
              </a:extLst>
            </p:cNvPr>
            <p:cNvSpPr>
              <a:spLocks/>
            </p:cNvSpPr>
            <p:nvPr/>
          </p:nvSpPr>
          <p:spPr>
            <a:xfrm>
              <a:off x="4095918" y="1186319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FFB835-A6D2-E897-5E86-1C0964F631E4}"/>
                </a:ext>
              </a:extLst>
            </p:cNvPr>
            <p:cNvSpPr>
              <a:spLocks/>
            </p:cNvSpPr>
            <p:nvPr/>
          </p:nvSpPr>
          <p:spPr>
            <a:xfrm>
              <a:off x="4350614" y="1186319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A00F085-F333-13AA-1128-15C2DE2219B6}"/>
                </a:ext>
              </a:extLst>
            </p:cNvPr>
            <p:cNvGrpSpPr>
              <a:grpSpLocks/>
            </p:cNvGrpSpPr>
            <p:nvPr/>
          </p:nvGrpSpPr>
          <p:grpSpPr>
            <a:xfrm>
              <a:off x="4095918" y="1730940"/>
              <a:ext cx="509392" cy="254174"/>
              <a:chOff x="4095918" y="1730940"/>
              <a:chExt cx="509392" cy="254174"/>
            </a:xfrm>
          </p:grpSpPr>
          <p:sp>
            <p:nvSpPr>
              <p:cNvPr id="1074" name="Rectangle 1073">
                <a:extLst>
                  <a:ext uri="{FF2B5EF4-FFF2-40B4-BE49-F238E27FC236}">
                    <a16:creationId xmlns:a16="http://schemas.microsoft.com/office/drawing/2014/main" id="{607F088B-8D69-75A0-55D6-5AB31FE956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Rectangle 1074">
                <a:extLst>
                  <a:ext uri="{FF2B5EF4-FFF2-40B4-BE49-F238E27FC236}">
                    <a16:creationId xmlns:a16="http://schemas.microsoft.com/office/drawing/2014/main" id="{2B008BB8-EC67-3FEF-5437-54D7A5C6AD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DAFD590-7B2B-50AB-8E88-F8658BC73A7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095918" y="2239288"/>
              <a:ext cx="764088" cy="254174"/>
              <a:chOff x="4095918" y="2239288"/>
              <a:chExt cx="764088" cy="254174"/>
            </a:xfrm>
          </p:grpSpPr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2E81FD01-8F94-86F7-6A3C-63FD580957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2" name="Rectangle 1071">
                <a:extLst>
                  <a:ext uri="{FF2B5EF4-FFF2-40B4-BE49-F238E27FC236}">
                    <a16:creationId xmlns:a16="http://schemas.microsoft.com/office/drawing/2014/main" id="{48695920-4ADF-7A42-E10D-1B93F9FCC5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8ED56F21-1D48-4B33-2A72-355C08411D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AEC39B-DCD0-2B4C-4CE6-3E3E9ED4229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093877" y="2747636"/>
              <a:ext cx="1020825" cy="254174"/>
              <a:chOff x="4093877" y="2747636"/>
              <a:chExt cx="1020825" cy="254174"/>
            </a:xfrm>
          </p:grpSpPr>
          <p:sp>
            <p:nvSpPr>
              <p:cNvPr id="1067" name="Rectangle 1066">
                <a:extLst>
                  <a:ext uri="{FF2B5EF4-FFF2-40B4-BE49-F238E27FC236}">
                    <a16:creationId xmlns:a16="http://schemas.microsoft.com/office/drawing/2014/main" id="{46D9B841-2FC6-E9DB-5987-B823ABF85F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8" name="Rectangle 1067">
                <a:extLst>
                  <a:ext uri="{FF2B5EF4-FFF2-40B4-BE49-F238E27FC236}">
                    <a16:creationId xmlns:a16="http://schemas.microsoft.com/office/drawing/2014/main" id="{04212ABC-FCDC-68E4-4859-B4D24BB488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9" name="Rectangle 1068">
                <a:extLst>
                  <a:ext uri="{FF2B5EF4-FFF2-40B4-BE49-F238E27FC236}">
                    <a16:creationId xmlns:a16="http://schemas.microsoft.com/office/drawing/2014/main" id="{4BC7C18E-4506-1D49-47EC-F115128AAD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0" name="Rectangle 1069">
                <a:extLst>
                  <a:ext uri="{FF2B5EF4-FFF2-40B4-BE49-F238E27FC236}">
                    <a16:creationId xmlns:a16="http://schemas.microsoft.com/office/drawing/2014/main" id="{1584FAFD-9705-927A-11B2-3BBD60E03C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BFFA13D-1343-2855-2797-A1156C84382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83507" y="1776347"/>
              <a:ext cx="509392" cy="254174"/>
              <a:chOff x="4095918" y="1730940"/>
              <a:chExt cx="509392" cy="25417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7B96F3A3-03CA-4CA8-ACB2-CC897E0F02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B658B463-FC83-F9C2-CD99-68C2B3AAC3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439748-840E-BAD0-2C7B-B4CAFBC565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71096" y="1821754"/>
              <a:ext cx="509392" cy="254174"/>
              <a:chOff x="4095918" y="1730940"/>
              <a:chExt cx="509392" cy="254174"/>
            </a:xfrm>
          </p:grpSpPr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018174D6-DB28-C3D5-62BD-73F321E9DA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D9033906-D0A0-71E4-B160-5CA9BFC64C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C431A0-62FE-F557-C3E5-533EACCA0C6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58685" y="1867161"/>
              <a:ext cx="509392" cy="254174"/>
              <a:chOff x="4095918" y="1730940"/>
              <a:chExt cx="509392" cy="25417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50D5AFD8-C0FD-3B73-D900-3699AE6BE6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A2426325-48FF-1AE2-F882-C644E69848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237AF7-E2E5-DFC3-8FBD-A94DA934970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43748" y="2277909"/>
              <a:ext cx="764088" cy="254174"/>
              <a:chOff x="4095918" y="2239288"/>
              <a:chExt cx="764088" cy="254174"/>
            </a:xfrm>
          </p:grpSpPr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B07CE9B7-4951-51BB-D027-054E9BD972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D03D43A7-AE7E-458E-2A78-0F8899663E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92BF5861-74A7-7E5F-F15A-5DBEE10C59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B0622FD-0766-2242-C47F-EE0B8C5A0EC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91578" y="2316530"/>
              <a:ext cx="764088" cy="254174"/>
              <a:chOff x="4095918" y="2239288"/>
              <a:chExt cx="764088" cy="254174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A2BF6407-56DA-6705-B45A-37E433CF5D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8B4004E7-E29D-F0A8-6079-2BB407B566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5889501C-3BFB-ECDC-E15E-2EBA3A5667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5E988C-C492-B161-7D42-A15AC0CA0BB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39408" y="2355151"/>
              <a:ext cx="764088" cy="254174"/>
              <a:chOff x="4095918" y="2239288"/>
              <a:chExt cx="764088" cy="254174"/>
            </a:xfrm>
          </p:grpSpPr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44091C8D-CEB3-9DBF-3A02-55CE4ED2F2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5768A04-1074-E651-A71A-4A83B37F03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797B80CC-416E-37EA-4305-BB6AF483DE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5918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F571CC-F377-E982-E56A-2C0D26976EB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47831" y="2793823"/>
              <a:ext cx="1020825" cy="254174"/>
              <a:chOff x="4093877" y="2747636"/>
              <a:chExt cx="1020825" cy="254174"/>
            </a:xfrm>
          </p:grpSpPr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D66140FA-D4A5-5BC8-4FC0-B8D4BADCA6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04DC2E02-1266-8015-810A-FAD35BD173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8F430AF7-A657-ADB3-A9C3-2485C5C8FA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7DE711A0-0B31-9023-FF02-6ABE8E3028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CFAA2B3-5460-56CC-72C1-0CB58E951A19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01785" y="2840010"/>
              <a:ext cx="1020825" cy="254174"/>
              <a:chOff x="4093877" y="2747636"/>
              <a:chExt cx="1020825" cy="254174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6E04E68-C781-B175-EC79-01EDFF8AFD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73FF0312-C0E9-1BE9-1E42-AD603AEC18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6" name="Rectangle 1045">
                <a:extLst>
                  <a:ext uri="{FF2B5EF4-FFF2-40B4-BE49-F238E27FC236}">
                    <a16:creationId xmlns:a16="http://schemas.microsoft.com/office/drawing/2014/main" id="{BAA599DE-8DAB-B788-6F85-6E56EADFD7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192C1526-8E1C-0D1D-2CDD-80E93EF326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6819D27-0C30-14E5-D501-F8D1AC6046EB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55739" y="2886197"/>
              <a:ext cx="1020825" cy="254174"/>
              <a:chOff x="4093877" y="2747636"/>
              <a:chExt cx="1020825" cy="254174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5FFDC24C-42D6-1263-FD8A-3E1E5193CA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1" name="Rectangle 1040">
                <a:extLst>
                  <a:ext uri="{FF2B5EF4-FFF2-40B4-BE49-F238E27FC236}">
                    <a16:creationId xmlns:a16="http://schemas.microsoft.com/office/drawing/2014/main" id="{D9CB2F7C-9F82-146F-89D7-AA42F6C5CB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7A0C483F-2C30-E82F-0FD4-6FD0F5BCC5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3" name="Rectangle 1042">
                <a:extLst>
                  <a:ext uri="{FF2B5EF4-FFF2-40B4-BE49-F238E27FC236}">
                    <a16:creationId xmlns:a16="http://schemas.microsoft.com/office/drawing/2014/main" id="{B686246F-F43D-3EC8-38D9-CCC59F053D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783B7E-0F80-4B73-485D-FF68FF9CB180}"/>
                </a:ext>
              </a:extLst>
            </p:cNvPr>
            <p:cNvCxnSpPr>
              <a:cxnSpLocks/>
            </p:cNvCxnSpPr>
            <p:nvPr/>
          </p:nvCxnSpPr>
          <p:spPr>
            <a:xfrm>
              <a:off x="1181396" y="1539628"/>
              <a:ext cx="880143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EE342B-3A60-CA98-0B80-38A4847FFCEA}"/>
                </a:ext>
              </a:extLst>
            </p:cNvPr>
            <p:cNvSpPr txBox="1">
              <a:spLocks/>
            </p:cNvSpPr>
            <p:nvPr/>
          </p:nvSpPr>
          <p:spPr>
            <a:xfrm>
              <a:off x="1092392" y="1170296"/>
              <a:ext cx="124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Application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881CFA-EF0F-1C3D-DAC0-5CBED032B555}"/>
                </a:ext>
              </a:extLst>
            </p:cNvPr>
            <p:cNvSpPr txBox="1">
              <a:spLocks/>
            </p:cNvSpPr>
            <p:nvPr/>
          </p:nvSpPr>
          <p:spPr>
            <a:xfrm>
              <a:off x="1096428" y="1541427"/>
              <a:ext cx="13419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Softwarized</a:t>
              </a:r>
              <a:r>
                <a:rPr lang="en-US" dirty="0"/>
                <a:t> protocol stack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5465E9-B94B-48AE-1F6D-46789E1A6CD5}"/>
                </a:ext>
              </a:extLst>
            </p:cNvPr>
            <p:cNvSpPr txBox="1">
              <a:spLocks/>
            </p:cNvSpPr>
            <p:nvPr/>
          </p:nvSpPr>
          <p:spPr>
            <a:xfrm>
              <a:off x="1092392" y="2817144"/>
              <a:ext cx="924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B44099-9DB8-7008-300C-0EB797DC7324}"/>
                </a:ext>
              </a:extLst>
            </p:cNvPr>
            <p:cNvSpPr txBox="1">
              <a:spLocks/>
            </p:cNvSpPr>
            <p:nvPr/>
          </p:nvSpPr>
          <p:spPr>
            <a:xfrm>
              <a:off x="4628657" y="1001261"/>
              <a:ext cx="1447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MTU * 4 data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440FC8-888A-6929-1D8A-510B7F0074C3}"/>
                </a:ext>
              </a:extLst>
            </p:cNvPr>
            <p:cNvSpPr txBox="1">
              <a:spLocks/>
            </p:cNvSpPr>
            <p:nvPr/>
          </p:nvSpPr>
          <p:spPr>
            <a:xfrm>
              <a:off x="2250613" y="492357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</a:rPr>
                <a:t>Without</a:t>
              </a:r>
              <a:r>
                <a:rPr lang="en-US" b="1" i="1" dirty="0"/>
                <a:t> Segmentation Offload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80C41B-011D-1812-ADD4-C3720EB78E93}"/>
                </a:ext>
              </a:extLst>
            </p:cNvPr>
            <p:cNvSpPr>
              <a:spLocks/>
            </p:cNvSpPr>
            <p:nvPr/>
          </p:nvSpPr>
          <p:spPr>
            <a:xfrm>
              <a:off x="6565336" y="1052187"/>
              <a:ext cx="1246340" cy="38830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902FF19-5A03-51E0-4B88-E95620C39AA2}"/>
                </a:ext>
              </a:extLst>
            </p:cNvPr>
            <p:cNvSpPr>
              <a:spLocks/>
            </p:cNvSpPr>
            <p:nvPr/>
          </p:nvSpPr>
          <p:spPr>
            <a:xfrm>
              <a:off x="6565336" y="1677415"/>
              <a:ext cx="1246340" cy="388306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TCP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5B41E1-156A-548B-B2AA-DE8CEE4C2E9F}"/>
                </a:ext>
              </a:extLst>
            </p:cNvPr>
            <p:cNvSpPr>
              <a:spLocks/>
            </p:cNvSpPr>
            <p:nvPr/>
          </p:nvSpPr>
          <p:spPr>
            <a:xfrm>
              <a:off x="6565336" y="2184182"/>
              <a:ext cx="1246340" cy="388306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3870348-46BC-5E21-42BC-8080EF0357CB}"/>
                </a:ext>
              </a:extLst>
            </p:cNvPr>
            <p:cNvSpPr>
              <a:spLocks/>
            </p:cNvSpPr>
            <p:nvPr/>
          </p:nvSpPr>
          <p:spPr>
            <a:xfrm>
              <a:off x="6565336" y="2690949"/>
              <a:ext cx="1246340" cy="3883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 Device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586B38-7ECB-6FE3-C9E0-AB3439569DF6}"/>
                </a:ext>
              </a:extLst>
            </p:cNvPr>
            <p:cNvSpPr>
              <a:spLocks/>
            </p:cNvSpPr>
            <p:nvPr/>
          </p:nvSpPr>
          <p:spPr>
            <a:xfrm>
              <a:off x="8325150" y="932145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C2262B-E3E0-B37C-6944-9112485B6F1A}"/>
                </a:ext>
              </a:extLst>
            </p:cNvPr>
            <p:cNvSpPr>
              <a:spLocks/>
            </p:cNvSpPr>
            <p:nvPr/>
          </p:nvSpPr>
          <p:spPr>
            <a:xfrm>
              <a:off x="8579846" y="932145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0EECC3C-B088-6519-2A86-844BB94DBC39}"/>
                </a:ext>
              </a:extLst>
            </p:cNvPr>
            <p:cNvSpPr>
              <a:spLocks/>
            </p:cNvSpPr>
            <p:nvPr/>
          </p:nvSpPr>
          <p:spPr>
            <a:xfrm>
              <a:off x="8325150" y="1186319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C505BE-B944-1EE3-328F-D6D6207C969B}"/>
                </a:ext>
              </a:extLst>
            </p:cNvPr>
            <p:cNvSpPr>
              <a:spLocks/>
            </p:cNvSpPr>
            <p:nvPr/>
          </p:nvSpPr>
          <p:spPr>
            <a:xfrm>
              <a:off x="8579846" y="1186319"/>
              <a:ext cx="254696" cy="25417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2FBE3B5-5642-7C08-7837-E140678C686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323109" y="2747636"/>
              <a:ext cx="1020825" cy="254174"/>
              <a:chOff x="4093877" y="2747636"/>
              <a:chExt cx="1020825" cy="254174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BB4AF07B-0CD1-B2C3-DC43-89022EE58B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7" name="Rectangle 1036">
                <a:extLst>
                  <a:ext uri="{FF2B5EF4-FFF2-40B4-BE49-F238E27FC236}">
                    <a16:creationId xmlns:a16="http://schemas.microsoft.com/office/drawing/2014/main" id="{2492C287-6EA3-20DA-665D-C628F680EDA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DEC36244-E809-0035-DD8C-6CC293997F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2B717281-E31B-5612-2F4B-681353A20D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631469F-6C37-500B-1E8A-0BCCAAD82D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8377063" y="2793823"/>
              <a:ext cx="1020825" cy="254174"/>
              <a:chOff x="4093877" y="2747636"/>
              <a:chExt cx="1020825" cy="254174"/>
            </a:xfrm>
          </p:grpSpPr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B20AFD52-A99C-620A-FB0B-5D52CBBAFC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3" name="Rectangle 1032">
                <a:extLst>
                  <a:ext uri="{FF2B5EF4-FFF2-40B4-BE49-F238E27FC236}">
                    <a16:creationId xmlns:a16="http://schemas.microsoft.com/office/drawing/2014/main" id="{40D6E66B-148E-2868-0A2E-A54B740257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302BDE6A-714D-829F-2A04-5938980B42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D4AAD8F1-742D-12B9-50A4-254F87DD53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AE41A7A-E198-8920-CEA2-D7E4F8723D7D}"/>
                </a:ext>
              </a:extLst>
            </p:cNvPr>
            <p:cNvGrpSpPr>
              <a:grpSpLocks/>
            </p:cNvGrpSpPr>
            <p:nvPr/>
          </p:nvGrpSpPr>
          <p:grpSpPr>
            <a:xfrm>
              <a:off x="8431017" y="2840010"/>
              <a:ext cx="1020825" cy="254174"/>
              <a:chOff x="4093877" y="2747636"/>
              <a:chExt cx="1020825" cy="254174"/>
            </a:xfrm>
          </p:grpSpPr>
          <p:sp>
            <p:nvSpPr>
              <p:cNvPr id="1027" name="Rectangle 1026">
                <a:extLst>
                  <a:ext uri="{FF2B5EF4-FFF2-40B4-BE49-F238E27FC236}">
                    <a16:creationId xmlns:a16="http://schemas.microsoft.com/office/drawing/2014/main" id="{1747C24F-381B-178C-863F-547D3A250E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8" name="Rectangle 1027">
                <a:extLst>
                  <a:ext uri="{FF2B5EF4-FFF2-40B4-BE49-F238E27FC236}">
                    <a16:creationId xmlns:a16="http://schemas.microsoft.com/office/drawing/2014/main" id="{5B5FCA7D-B2C8-2342-566E-31731E17CD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9" name="Rectangle 1028">
                <a:extLst>
                  <a:ext uri="{FF2B5EF4-FFF2-40B4-BE49-F238E27FC236}">
                    <a16:creationId xmlns:a16="http://schemas.microsoft.com/office/drawing/2014/main" id="{6E7AD4CB-9ABB-8942-F13F-65D1C4712B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6391A8ED-0A83-4C07-82CC-CADFD77B73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951CB6-3AAA-76E9-D14C-098F9E7EBE22}"/>
                </a:ext>
              </a:extLst>
            </p:cNvPr>
            <p:cNvGrpSpPr>
              <a:grpSpLocks/>
            </p:cNvGrpSpPr>
            <p:nvPr/>
          </p:nvGrpSpPr>
          <p:grpSpPr>
            <a:xfrm>
              <a:off x="8484971" y="2886197"/>
              <a:ext cx="1020825" cy="254174"/>
              <a:chOff x="4093877" y="2747636"/>
              <a:chExt cx="1020825" cy="254174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647CA2-4433-9ADA-8D32-D61AE5157C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05310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4" name="Rectangle 1023">
                <a:extLst>
                  <a:ext uri="{FF2B5EF4-FFF2-40B4-BE49-F238E27FC236}">
                    <a16:creationId xmlns:a16="http://schemas.microsoft.com/office/drawing/2014/main" id="{0A4D014A-2D15-70ED-7469-C36C981F21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0006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FEB735BC-67A5-4BC5-1AEF-07E56C69FA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0614" y="2747636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6" name="Rectangle 1025">
                <a:extLst>
                  <a:ext uri="{FF2B5EF4-FFF2-40B4-BE49-F238E27FC236}">
                    <a16:creationId xmlns:a16="http://schemas.microsoft.com/office/drawing/2014/main" id="{24C9C4C9-2640-E322-13FE-B7C6C8C198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3877" y="2747636"/>
                <a:ext cx="254696" cy="2541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B041B2-FAAC-CD53-F2ED-3AABB0CC0169}"/>
                </a:ext>
              </a:extLst>
            </p:cNvPr>
            <p:cNvSpPr txBox="1">
              <a:spLocks/>
            </p:cNvSpPr>
            <p:nvPr/>
          </p:nvSpPr>
          <p:spPr>
            <a:xfrm>
              <a:off x="8857889" y="1001261"/>
              <a:ext cx="1447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MTU * 4 data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DE02A97-4BE6-9897-35D0-BA4DA6F06E82}"/>
                </a:ext>
              </a:extLst>
            </p:cNvPr>
            <p:cNvGrpSpPr>
              <a:grpSpLocks/>
            </p:cNvGrpSpPr>
            <p:nvPr/>
          </p:nvGrpSpPr>
          <p:grpSpPr>
            <a:xfrm>
              <a:off x="8325150" y="2239288"/>
              <a:ext cx="1528176" cy="254174"/>
              <a:chOff x="8325150" y="2239288"/>
              <a:chExt cx="1528176" cy="25417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700F70D-AE12-CE5F-A034-FE5AE20B2E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79846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4D373BA-809E-FD54-5DD4-21B85A3E86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34542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1FE40C0-7DB2-DBC4-2B95-527C96996F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25150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B602BF-E558-23EF-FA6F-4EC33A60872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89238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7E0E8E4-FE95-E58B-5984-B3A229AC4A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43934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4A26F1-D4DC-70CD-7783-4F4D70A70D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8630" y="2239288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2B4818E-FFA5-95E1-DE1D-C27D20DB4D89}"/>
                </a:ext>
              </a:extLst>
            </p:cNvPr>
            <p:cNvGrpSpPr>
              <a:grpSpLocks/>
            </p:cNvGrpSpPr>
            <p:nvPr/>
          </p:nvGrpSpPr>
          <p:grpSpPr>
            <a:xfrm>
              <a:off x="8325150" y="1730940"/>
              <a:ext cx="1273480" cy="262004"/>
              <a:chOff x="8325150" y="1730940"/>
              <a:chExt cx="1273480" cy="26200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F624700-FF96-ADA9-AEBC-DFED0419F2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25150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DA4EAE-64C1-E66A-D580-F47DE5137E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79846" y="173094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705DCA2-1451-4546-9566-31234CC277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34542" y="173355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9D5840E-F594-7139-E320-32A9E6354E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89238" y="173616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33CF7EE-3FE0-6195-D9D5-E589DFFF8C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43934" y="1738770"/>
                <a:ext cx="254696" cy="25417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E84AE6-AD5D-688F-03B9-98F223CC823B}"/>
                </a:ext>
              </a:extLst>
            </p:cNvPr>
            <p:cNvSpPr txBox="1">
              <a:spLocks/>
            </p:cNvSpPr>
            <p:nvPr/>
          </p:nvSpPr>
          <p:spPr>
            <a:xfrm>
              <a:off x="6755902" y="487490"/>
              <a:ext cx="2824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</a:rPr>
                <a:t>With</a:t>
              </a:r>
              <a:r>
                <a:rPr lang="en-US" b="1" i="1" dirty="0"/>
                <a:t> Segmentation Offload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0" y="335919"/>
            <a:ext cx="11089039" cy="443198"/>
          </a:xfrm>
        </p:spPr>
        <p:txBody>
          <a:bodyPr/>
          <a:lstStyle/>
          <a:p>
            <a:r>
              <a:rPr lang="en-US" dirty="0"/>
              <a:t>Hardware Offloading in Z-stack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11221894" cy="2693651"/>
          </a:xfrm>
        </p:spPr>
        <p:txBody>
          <a:bodyPr/>
          <a:lstStyle/>
          <a:p>
            <a:r>
              <a:rPr lang="en-US" sz="2400" dirty="0"/>
              <a:t>Modern NICs typically support Hardware Offloading to accelerate TCP/IP processing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TCP Segmentation Offload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TSO</a:t>
            </a:r>
            <a:r>
              <a:rPr lang="en-US" sz="2000" dirty="0"/>
              <a:t>)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Large Receive Offload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LRO</a:t>
            </a:r>
            <a:r>
              <a:rPr lang="en-US" sz="2000" dirty="0"/>
              <a:t>) 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TSO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LRO</a:t>
            </a:r>
            <a:r>
              <a:rPr lang="en-US" sz="2000" dirty="0"/>
              <a:t>) allows the protocol stack to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pass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receive</a:t>
            </a:r>
            <a:r>
              <a:rPr lang="en-US" sz="2000" dirty="0"/>
              <a:t>) a large buffer as a single unit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n-US" sz="2000" dirty="0"/>
              <a:t>) the NIC</a:t>
            </a:r>
          </a:p>
          <a:p>
            <a:pPr lvl="1"/>
            <a:r>
              <a:rPr lang="en-US" sz="2000" dirty="0"/>
              <a:t>The NIC takes care of (de)segmenting this large buffer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into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n-US" sz="2000" dirty="0"/>
              <a:t>) smaller MTU-sized packets</a:t>
            </a:r>
          </a:p>
          <a:p>
            <a:r>
              <a:rPr lang="en-US" sz="2400" dirty="0"/>
              <a:t>Z-stack relies on the NIC’s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TSO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LRO</a:t>
            </a:r>
            <a:r>
              <a:rPr lang="en-US" sz="2400" dirty="0"/>
              <a:t> capability to handle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segmentation</a:t>
            </a:r>
            <a:r>
              <a:rPr lang="en-US" sz="2400" dirty="0"/>
              <a:t>/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de-segmentation</a:t>
            </a:r>
            <a:r>
              <a:rPr lang="en-US" sz="2400" dirty="0"/>
              <a:t> of large messages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ACBB60-6E17-B00F-A3C9-32182E1C7AE1}"/>
              </a:ext>
            </a:extLst>
          </p:cNvPr>
          <p:cNvSpPr/>
          <p:nvPr/>
        </p:nvSpPr>
        <p:spPr>
          <a:xfrm>
            <a:off x="463583" y="3804912"/>
            <a:ext cx="10024944" cy="66702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CPU utilization and improves overall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27602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290160" y="335919"/>
            <a:ext cx="11205153" cy="443198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5" y="1238121"/>
            <a:ext cx="11290698" cy="482098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Alternatives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2600" b="1" dirty="0"/>
              <a:t>Z-stack</a:t>
            </a:r>
            <a:r>
              <a:rPr lang="en-US" sz="2600" dirty="0"/>
              <a:t> vs. </a:t>
            </a:r>
            <a:r>
              <a:rPr lang="en-US" sz="2600" b="1" dirty="0"/>
              <a:t>F-stack</a:t>
            </a:r>
            <a:r>
              <a:rPr lang="en-US" sz="2600" b="1" baseline="30000" dirty="0"/>
              <a:t>[1]</a:t>
            </a:r>
            <a:r>
              <a:rPr lang="en-US" sz="2600" dirty="0"/>
              <a:t> vs. </a:t>
            </a:r>
            <a:r>
              <a:rPr lang="en-US" sz="2600" b="1" dirty="0"/>
              <a:t>Linux kernel protocol stack</a:t>
            </a:r>
          </a:p>
          <a:p>
            <a:pPr>
              <a:spcBef>
                <a:spcPts val="500"/>
              </a:spcBef>
            </a:pP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F-stack is a DPDK-based TCP/IP stack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zero-copy capability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Testbed</a:t>
            </a:r>
            <a:endParaRPr lang="en-US" sz="2800" dirty="0">
              <a:solidFill>
                <a:srgbClr val="0070C0"/>
              </a:solidFill>
            </a:endParaRP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Two nodes on </a:t>
            </a:r>
            <a:r>
              <a:rPr lang="en-US" sz="2400" dirty="0" err="1"/>
              <a:t>Cloudlab</a:t>
            </a:r>
            <a:r>
              <a:rPr lang="en-US" sz="2400" baseline="30000" dirty="0"/>
              <a:t>[2]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100Gbps</a:t>
            </a:r>
            <a:r>
              <a:rPr lang="en-US" sz="2400" dirty="0"/>
              <a:t> NIC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Ubuntu 22.04 with kernel </a:t>
            </a:r>
            <a:r>
              <a:rPr lang="en-US" sz="2400" b="1" dirty="0"/>
              <a:t>5.15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Workload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An echo server application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Client: </a:t>
            </a:r>
            <a:r>
              <a:rPr lang="en-US" sz="2400" b="1" i="1" dirty="0" err="1"/>
              <a:t>wrk</a:t>
            </a:r>
            <a:r>
              <a:rPr lang="en-US" sz="2400" b="1" i="1" baseline="30000" dirty="0"/>
              <a:t>[3]</a:t>
            </a:r>
            <a:r>
              <a:rPr lang="en-US" sz="2400" dirty="0"/>
              <a:t> - HTTP request generation tool</a:t>
            </a:r>
            <a:endParaRPr lang="en-US" sz="2800" b="1" dirty="0">
              <a:solidFill>
                <a:srgbClr val="0070C0"/>
              </a:solidFill>
            </a:endParaRP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Deployed on </a:t>
            </a:r>
            <a:r>
              <a:rPr lang="en-US" sz="2400" b="1" i="1" dirty="0">
                <a:solidFill>
                  <a:schemeClr val="accent2"/>
                </a:solidFill>
              </a:rPr>
              <a:t>different </a:t>
            </a:r>
            <a:r>
              <a:rPr lang="en-US" sz="2400" dirty="0"/>
              <a:t>nodes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1D097-92E9-E4CB-1C67-F7520F2DB8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339" y="6249313"/>
            <a:ext cx="97764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>
                <a:hlinkClick r:id="rId4"/>
              </a:rPr>
              <a:t>https://github.com/F-Stack/f-stack</a:t>
            </a:r>
            <a:endParaRPr lang="en-US" sz="1100" dirty="0"/>
          </a:p>
          <a:p>
            <a:r>
              <a:rPr lang="en-US" sz="1100" dirty="0"/>
              <a:t>[2] </a:t>
            </a:r>
            <a:r>
              <a:rPr lang="en-US" sz="1100" dirty="0" err="1"/>
              <a:t>Duplyakin</a:t>
            </a:r>
            <a:r>
              <a:rPr lang="en-US" sz="1100" dirty="0"/>
              <a:t>, Dmitry, et al. "The design and operation of {</a:t>
            </a:r>
            <a:r>
              <a:rPr lang="en-US" sz="1100" dirty="0" err="1"/>
              <a:t>CloudLab</a:t>
            </a:r>
            <a:r>
              <a:rPr lang="en-US" sz="1100" dirty="0"/>
              <a:t>}." 2019 USENIX annual technical conference (USENIX ATC 19). 2019.</a:t>
            </a:r>
          </a:p>
          <a:p>
            <a:r>
              <a:rPr lang="en-US" sz="1100" dirty="0"/>
              <a:t>[3] </a:t>
            </a:r>
            <a:r>
              <a:rPr lang="en-US" sz="1100" dirty="0">
                <a:hlinkClick r:id="rId5"/>
              </a:rPr>
              <a:t>https://github.com/wg/wrk</a:t>
            </a:r>
            <a:endParaRPr lang="en-US" sz="11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D0803E-1039-F82C-01B5-827F495170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60943" y="2671141"/>
            <a:ext cx="2559217" cy="2662592"/>
            <a:chOff x="6960943" y="2671141"/>
            <a:chExt cx="2559217" cy="266259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85E94D8-E81E-3205-4BF5-500828C32A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0943" y="2671141"/>
              <a:ext cx="1188298" cy="247763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en-US" dirty="0"/>
                <a:t>Node 1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7A8261F-ED34-246F-280D-08D5BDA9D0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97515" y="3947064"/>
              <a:ext cx="911937" cy="798254"/>
            </a:xfrm>
            <a:prstGeom prst="roundRect">
              <a:avLst/>
            </a:prstGeom>
            <a:solidFill>
              <a:srgbClr val="487CBF">
                <a:alpha val="85000"/>
              </a:srgb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Protocol stack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48E641C-FFAA-CF31-6BB0-7D9DD51327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97515" y="5000947"/>
              <a:ext cx="902174" cy="332786"/>
            </a:xfrm>
            <a:prstGeom prst="roundRect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NIC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6265DFC-2997-07F5-6F16-046B60615B2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97516" y="3079013"/>
              <a:ext cx="911936" cy="665422"/>
            </a:xfrm>
            <a:prstGeom prst="roundRect">
              <a:avLst/>
            </a:prstGeom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400" b="1" dirty="0"/>
                <a:t>Echo Server</a:t>
              </a:r>
              <a:endParaRPr lang="en-US" sz="1400" b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2FE609-1C62-05B8-CD89-3ECD32FF84B1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6" idx="2"/>
              <a:endCxn id="9" idx="0"/>
            </p:cNvCxnSpPr>
            <p:nvPr/>
          </p:nvCxnSpPr>
          <p:spPr>
            <a:xfrm flipH="1">
              <a:off x="7548602" y="4745318"/>
              <a:ext cx="4882" cy="2556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271AB47-FB3E-6503-19EA-12E75EB4237E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0" idx="2"/>
              <a:endCxn id="6" idx="0"/>
            </p:cNvCxnSpPr>
            <p:nvPr/>
          </p:nvCxnSpPr>
          <p:spPr>
            <a:xfrm>
              <a:off x="7553484" y="3744435"/>
              <a:ext cx="0" cy="2026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147E94D-A3BD-9553-1968-CFEFCD08AD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31862" y="2674104"/>
              <a:ext cx="1188298" cy="24744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en-US" dirty="0"/>
                <a:t>Node 2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FDA6E0-D2A0-8059-7AF5-F4A72BA8A0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68434" y="3944510"/>
              <a:ext cx="911937" cy="798254"/>
            </a:xfrm>
            <a:prstGeom prst="roundRect">
              <a:avLst/>
            </a:prstGeom>
            <a:solidFill>
              <a:srgbClr val="487CBF">
                <a:alpha val="85000"/>
              </a:srgb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Protocol stack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0CDB03E-7D73-CACF-4C87-69E3603A56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68434" y="4998393"/>
              <a:ext cx="902174" cy="332786"/>
            </a:xfrm>
            <a:prstGeom prst="roundRect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NIC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8EE3224-34DD-6982-3D7E-B3D74C5C64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68435" y="3076459"/>
              <a:ext cx="911936" cy="665422"/>
            </a:xfrm>
            <a:prstGeom prst="roundRect">
              <a:avLst/>
            </a:prstGeom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400" b="1" dirty="0" err="1"/>
                <a:t>Wrk</a:t>
              </a:r>
              <a:r>
                <a:rPr lang="en-US" altLang="zh-CN" sz="1400" b="1" dirty="0"/>
                <a:t> client</a:t>
              </a:r>
              <a:endParaRPr lang="en-US" sz="1400" b="1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49DE879-383D-2F3A-2561-D9D55BBD488B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6" idx="2"/>
              <a:endCxn id="17" idx="0"/>
            </p:cNvCxnSpPr>
            <p:nvPr/>
          </p:nvCxnSpPr>
          <p:spPr>
            <a:xfrm flipH="1">
              <a:off x="8919521" y="4742764"/>
              <a:ext cx="4882" cy="2556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305F80-AE89-7B38-CABB-22FB61F90290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8" idx="2"/>
              <a:endCxn id="16" idx="0"/>
            </p:cNvCxnSpPr>
            <p:nvPr/>
          </p:nvCxnSpPr>
          <p:spPr>
            <a:xfrm>
              <a:off x="8924403" y="3741881"/>
              <a:ext cx="0" cy="2026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7B252680-2EE6-0627-87A9-E7FE9F94A35A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0" idx="2"/>
              <a:endCxn id="18" idx="2"/>
            </p:cNvCxnSpPr>
            <p:nvPr/>
          </p:nvCxnSpPr>
          <p:spPr>
            <a:xfrm rot="5400000" flipH="1" flipV="1">
              <a:off x="8237666" y="3057698"/>
              <a:ext cx="2554" cy="1370919"/>
            </a:xfrm>
            <a:prstGeom prst="bentConnector3">
              <a:avLst>
                <a:gd name="adj1" fmla="val -57930814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1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39"/>
    </mc:Choice>
    <mc:Fallback xmlns="">
      <p:transition spd="slow" advTm="521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38BF5-BF7D-1D4D-9318-8580F0247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Microservice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AB28F-BE4B-E49F-A398-49A7E88796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706" y="1240635"/>
            <a:ext cx="6921222" cy="5281446"/>
          </a:xfrm>
        </p:spPr>
        <p:txBody>
          <a:bodyPr/>
          <a:lstStyle/>
          <a:p>
            <a:r>
              <a:rPr lang="en-US" sz="2600" dirty="0"/>
              <a:t>Organize </a:t>
            </a:r>
            <a:r>
              <a:rPr lang="en-US" sz="2600" b="1" dirty="0"/>
              <a:t>cloud-based</a:t>
            </a:r>
            <a:r>
              <a:rPr lang="en-US" sz="2600" dirty="0"/>
              <a:t> applications with </a:t>
            </a:r>
            <a:r>
              <a:rPr lang="en-US" sz="2600" b="1" dirty="0"/>
              <a:t>single-purpose</a:t>
            </a:r>
            <a:r>
              <a:rPr lang="en-US" sz="2600" dirty="0"/>
              <a:t>, </a:t>
            </a:r>
            <a:r>
              <a:rPr lang="en-US" sz="2600" b="1" dirty="0"/>
              <a:t>loosely-coupled</a:t>
            </a:r>
            <a:r>
              <a:rPr lang="en-US" sz="2600" dirty="0"/>
              <a:t> microservices</a:t>
            </a:r>
          </a:p>
          <a:p>
            <a:r>
              <a:rPr lang="en-US" sz="2600" dirty="0"/>
              <a:t>Benefits: composable software design</a:t>
            </a:r>
          </a:p>
          <a:p>
            <a:pPr lvl="1"/>
            <a:r>
              <a:rPr lang="en-US" sz="2400" b="1" i="1" u="sng" dirty="0">
                <a:solidFill>
                  <a:schemeClr val="accent5">
                    <a:lumMod val="75000"/>
                  </a:schemeClr>
                </a:solidFill>
              </a:rPr>
              <a:t>Independently</a:t>
            </a:r>
            <a:r>
              <a:rPr lang="en-US" sz="2400" dirty="0"/>
              <a:t> deployable</a:t>
            </a:r>
          </a:p>
          <a:p>
            <a:pPr lvl="1"/>
            <a:r>
              <a:rPr lang="en-US" sz="2400" b="1" i="1" u="sng" dirty="0">
                <a:solidFill>
                  <a:schemeClr val="accent5">
                    <a:lumMod val="75000"/>
                  </a:schemeClr>
                </a:solidFill>
              </a:rPr>
              <a:t>Easy</a:t>
            </a:r>
            <a:r>
              <a:rPr lang="en-US" sz="2400" dirty="0"/>
              <a:t> to scale out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>
                <a:solidFill>
                  <a:schemeClr val="accent1"/>
                </a:solidFill>
              </a:rPr>
              <a:t>How to </a:t>
            </a:r>
            <a:r>
              <a:rPr lang="en-US" sz="2600" b="1" i="1" dirty="0">
                <a:solidFill>
                  <a:schemeClr val="accent1"/>
                </a:solidFill>
              </a:rPr>
              <a:t>pass messages</a:t>
            </a:r>
            <a:r>
              <a:rPr lang="en-US" sz="2600" dirty="0">
                <a:solidFill>
                  <a:schemeClr val="accent1"/>
                </a:solidFill>
              </a:rPr>
              <a:t> between microservices?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17FC9CB-D1B5-7DB6-B40A-958389830A1F}"/>
              </a:ext>
            </a:extLst>
          </p:cNvPr>
          <p:cNvSpPr/>
          <p:nvPr/>
        </p:nvSpPr>
        <p:spPr>
          <a:xfrm>
            <a:off x="5659067" y="1865167"/>
            <a:ext cx="6511637" cy="3543297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D640C5-ABC5-C587-80F7-4E8F8CFB6600}"/>
              </a:ext>
            </a:extLst>
          </p:cNvPr>
          <p:cNvSpPr/>
          <p:nvPr/>
        </p:nvSpPr>
        <p:spPr>
          <a:xfrm>
            <a:off x="7636533" y="2403763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Frontend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A2B4D-B5CB-AFD6-006B-78EB0B85BD0A}"/>
              </a:ext>
            </a:extLst>
          </p:cNvPr>
          <p:cNvSpPr/>
          <p:nvPr/>
        </p:nvSpPr>
        <p:spPr>
          <a:xfrm>
            <a:off x="7636525" y="4225643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Cart Service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7A606A-1B99-A895-4D72-1A1A18BBB79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8253053" y="3006436"/>
            <a:ext cx="8" cy="121920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D7D075C-4ACA-2542-4A64-E51A4DCCB1D7}"/>
              </a:ext>
            </a:extLst>
          </p:cNvPr>
          <p:cNvSpPr/>
          <p:nvPr/>
        </p:nvSpPr>
        <p:spPr>
          <a:xfrm>
            <a:off x="6100542" y="3307771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" pitchFamily="2" charset="0"/>
              </a:rPr>
              <a:t>Recomm</a:t>
            </a:r>
            <a:r>
              <a:rPr lang="en-US" dirty="0">
                <a:latin typeface="Helvetica" pitchFamily="2" charset="0"/>
              </a:rPr>
              <a:t>. Service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E45A60-74E6-7235-5C76-716503C6EE8B}"/>
              </a:ext>
            </a:extLst>
          </p:cNvPr>
          <p:cNvSpPr/>
          <p:nvPr/>
        </p:nvSpPr>
        <p:spPr>
          <a:xfrm>
            <a:off x="6100541" y="4225643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Catalog Service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C788F-8E3C-0D9A-EEE0-2765B9741099}"/>
              </a:ext>
            </a:extLst>
          </p:cNvPr>
          <p:cNvSpPr/>
          <p:nvPr/>
        </p:nvSpPr>
        <p:spPr>
          <a:xfrm>
            <a:off x="10673851" y="4232582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Currency Service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E89364-F43F-2AEB-7F72-DFC3FF7907B5}"/>
              </a:ext>
            </a:extLst>
          </p:cNvPr>
          <p:cNvSpPr/>
          <p:nvPr/>
        </p:nvSpPr>
        <p:spPr>
          <a:xfrm>
            <a:off x="9158652" y="4239466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Shipping Service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3A1E8F-BB1B-F1FE-5E0C-59D15AA2B9E6}"/>
              </a:ext>
            </a:extLst>
          </p:cNvPr>
          <p:cNvSpPr/>
          <p:nvPr/>
        </p:nvSpPr>
        <p:spPr>
          <a:xfrm>
            <a:off x="10676004" y="2407236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Payment 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065391-8204-2C8C-24F0-2E9D3D37BA05}"/>
              </a:ext>
            </a:extLst>
          </p:cNvPr>
          <p:cNvSpPr/>
          <p:nvPr/>
        </p:nvSpPr>
        <p:spPr>
          <a:xfrm>
            <a:off x="10673859" y="3335479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Email Service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6EBF75-EEE0-9F7A-D0B0-6D81683EF216}"/>
              </a:ext>
            </a:extLst>
          </p:cNvPr>
          <p:cNvSpPr/>
          <p:nvPr/>
        </p:nvSpPr>
        <p:spPr>
          <a:xfrm>
            <a:off x="6100544" y="2403763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Ad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EF2783-4D4D-5894-1A08-C07C5F2BF405}"/>
              </a:ext>
            </a:extLst>
          </p:cNvPr>
          <p:cNvSpPr/>
          <p:nvPr/>
        </p:nvSpPr>
        <p:spPr>
          <a:xfrm>
            <a:off x="9158660" y="2403763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Checkout Service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836CE4-248F-D9DF-488A-4FA640C044D5}"/>
              </a:ext>
            </a:extLst>
          </p:cNvPr>
          <p:cNvCxnSpPr>
            <a:cxnSpLocks/>
            <a:stCxn id="6" idx="2"/>
            <a:endCxn id="9" idx="3"/>
          </p:cNvCxnSpPr>
          <p:nvPr/>
        </p:nvCxnSpPr>
        <p:spPr>
          <a:xfrm flipH="1">
            <a:off x="7333597" y="3006436"/>
            <a:ext cx="919464" cy="60267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709276-6A1C-70CD-9A6B-4FA79AF018BE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>
            <a:off x="8869588" y="2705100"/>
            <a:ext cx="28907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0D6715-8506-C57B-14B7-F285550AAD79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10391715" y="2705100"/>
            <a:ext cx="282144" cy="93171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366910-4C9C-07E5-F044-4754DCA17C5C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10391715" y="2705100"/>
            <a:ext cx="284289" cy="347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F7425C-AB9E-8E96-032E-A740C14691A7}"/>
              </a:ext>
            </a:extLst>
          </p:cNvPr>
          <p:cNvCxnSpPr>
            <a:cxnSpLocks/>
            <a:stCxn id="6" idx="2"/>
            <a:endCxn id="11" idx="1"/>
          </p:cNvCxnSpPr>
          <p:nvPr/>
        </p:nvCxnSpPr>
        <p:spPr>
          <a:xfrm>
            <a:off x="8253061" y="3006436"/>
            <a:ext cx="2420790" cy="152748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CF563B-1E31-909B-1991-24DFEA7443D5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9775180" y="3006436"/>
            <a:ext cx="8" cy="123303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9AAC91-FC97-70E3-E8AE-CD65105E9D04}"/>
              </a:ext>
            </a:extLst>
          </p:cNvPr>
          <p:cNvCxnSpPr>
            <a:cxnSpLocks/>
            <a:stCxn id="6" idx="1"/>
            <a:endCxn id="15" idx="3"/>
          </p:cNvCxnSpPr>
          <p:nvPr/>
        </p:nvCxnSpPr>
        <p:spPr>
          <a:xfrm flipH="1">
            <a:off x="7333599" y="2705100"/>
            <a:ext cx="302934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EB964B-7727-E86D-9138-2CF2E841F1D0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8253061" y="3006436"/>
            <a:ext cx="1522119" cy="123303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E12B6F-3F2E-49F3-5D8E-05DC7F7B4FDB}"/>
              </a:ext>
            </a:extLst>
          </p:cNvPr>
          <p:cNvCxnSpPr>
            <a:cxnSpLocks/>
            <a:stCxn id="6" idx="2"/>
            <a:endCxn id="10" idx="3"/>
          </p:cNvCxnSpPr>
          <p:nvPr/>
        </p:nvCxnSpPr>
        <p:spPr>
          <a:xfrm flipH="1">
            <a:off x="7333596" y="3006436"/>
            <a:ext cx="919465" cy="152054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37C0A3-4E36-61DC-B5E1-150178A2EC44}"/>
              </a:ext>
            </a:extLst>
          </p:cNvPr>
          <p:cNvCxnSpPr>
            <a:cxnSpLocks/>
            <a:stCxn id="16" idx="2"/>
            <a:endCxn id="7" idx="3"/>
          </p:cNvCxnSpPr>
          <p:nvPr/>
        </p:nvCxnSpPr>
        <p:spPr>
          <a:xfrm flipH="1">
            <a:off x="8869580" y="3006436"/>
            <a:ext cx="905608" cy="152054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583900-9B9F-C6CC-22EB-42C303B0B10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717069" y="3910444"/>
            <a:ext cx="1" cy="31519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0C96F3-BF78-AA74-D8AC-8A1138D8C094}"/>
              </a:ext>
            </a:extLst>
          </p:cNvPr>
          <p:cNvCxnSpPr>
            <a:cxnSpLocks/>
            <a:stCxn id="16" idx="2"/>
            <a:endCxn id="11" idx="1"/>
          </p:cNvCxnSpPr>
          <p:nvPr/>
        </p:nvCxnSpPr>
        <p:spPr>
          <a:xfrm>
            <a:off x="9775188" y="3006436"/>
            <a:ext cx="898663" cy="152748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B8538A-1759-16BA-04D7-AA80092863B4}"/>
              </a:ext>
            </a:extLst>
          </p:cNvPr>
          <p:cNvCxnSpPr>
            <a:cxnSpLocks/>
            <a:stCxn id="30" idx="2"/>
            <a:endCxn id="6" idx="0"/>
          </p:cNvCxnSpPr>
          <p:nvPr/>
        </p:nvCxnSpPr>
        <p:spPr>
          <a:xfrm>
            <a:off x="8253052" y="1940046"/>
            <a:ext cx="9" cy="46371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8C3F4F-CC4A-BE4D-DD6A-7E912F58CA47}"/>
              </a:ext>
            </a:extLst>
          </p:cNvPr>
          <p:cNvSpPr txBox="1"/>
          <p:nvPr/>
        </p:nvSpPr>
        <p:spPr>
          <a:xfrm>
            <a:off x="7728485" y="1570714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Requests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1C70C8-BE26-5AC2-A81E-55147DBCA658}"/>
              </a:ext>
            </a:extLst>
          </p:cNvPr>
          <p:cNvSpPr txBox="1"/>
          <p:nvPr/>
        </p:nvSpPr>
        <p:spPr>
          <a:xfrm>
            <a:off x="6468177" y="4839812"/>
            <a:ext cx="490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Online Boutique Application from Google</a:t>
            </a:r>
            <a:r>
              <a:rPr lang="en-US" b="1" i="1" baseline="30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[1]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666BEF-4B92-1963-A3C8-F903F5CB6BAD}"/>
              </a:ext>
            </a:extLst>
          </p:cNvPr>
          <p:cNvSpPr txBox="1"/>
          <p:nvPr/>
        </p:nvSpPr>
        <p:spPr>
          <a:xfrm>
            <a:off x="289524" y="6118466"/>
            <a:ext cx="110208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>
                <a:hlinkClick r:id="rId3"/>
              </a:rPr>
              <a:t>https://github.com/GoogleCloudPlatform/microservices-demo</a:t>
            </a:r>
            <a:endParaRPr lang="en-US" sz="1100" dirty="0"/>
          </a:p>
          <a:p>
            <a:r>
              <a:rPr lang="en-US" sz="1100" dirty="0"/>
              <a:t>[2] Decomposing Twitter: Adventures in Service-Oriented Architecture</a:t>
            </a:r>
          </a:p>
          <a:p>
            <a:r>
              <a:rPr lang="en-US" sz="1100" dirty="0"/>
              <a:t>[3] The Evolution of Microservices. https://</a:t>
            </a:r>
            <a:r>
              <a:rPr lang="en-US" sz="1100" dirty="0" err="1"/>
              <a:t>www.slideshare.net</a:t>
            </a:r>
            <a:r>
              <a:rPr lang="en-US" sz="1100" dirty="0"/>
              <a:t>/ </a:t>
            </a:r>
            <a:r>
              <a:rPr lang="en-US" sz="1100" dirty="0" err="1"/>
              <a:t>adriancockcroft</a:t>
            </a:r>
            <a:r>
              <a:rPr lang="en-US" sz="1100" dirty="0"/>
              <a:t>/evolution-of-microservices-craft-conference.</a:t>
            </a:r>
          </a:p>
          <a:p>
            <a:r>
              <a:rPr lang="en-US" sz="1100" dirty="0"/>
              <a:t>[4] Adrian </a:t>
            </a:r>
            <a:r>
              <a:rPr lang="en-US" sz="1100" dirty="0" err="1"/>
              <a:t>Cockroft</a:t>
            </a:r>
            <a:r>
              <a:rPr lang="en-US" sz="1100" dirty="0"/>
              <a:t>. Microservices Workshop: Why, what, and how to get there. http://</a:t>
            </a:r>
            <a:r>
              <a:rPr lang="en-US" sz="1100" dirty="0" err="1"/>
              <a:t>www.slideshare.net</a:t>
            </a:r>
            <a:r>
              <a:rPr lang="en-US" sz="1100" dirty="0"/>
              <a:t>/</a:t>
            </a:r>
            <a:r>
              <a:rPr lang="en-US" sz="1100" dirty="0" err="1"/>
              <a:t>adriancockcroft</a:t>
            </a:r>
            <a:r>
              <a:rPr lang="en-US" sz="1100" dirty="0"/>
              <a:t>/ microservices-workshop-craft-conference.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1E0BAD-FEF3-D133-48D4-309F308BA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r="5434"/>
          <a:stretch/>
        </p:blipFill>
        <p:spPr bwMode="auto">
          <a:xfrm>
            <a:off x="503708" y="3766708"/>
            <a:ext cx="4891561" cy="19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EE6685-4159-C418-D8BC-469A8E7F138C}"/>
              </a:ext>
            </a:extLst>
          </p:cNvPr>
          <p:cNvSpPr txBox="1"/>
          <p:nvPr/>
        </p:nvSpPr>
        <p:spPr>
          <a:xfrm>
            <a:off x="3243319" y="5162243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[2]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7E7C78-35A5-9308-B486-7AEF12BFFB91}"/>
              </a:ext>
            </a:extLst>
          </p:cNvPr>
          <p:cNvSpPr txBox="1"/>
          <p:nvPr/>
        </p:nvSpPr>
        <p:spPr>
          <a:xfrm>
            <a:off x="1810719" y="5162242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[3, 4]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991160-97D5-CCEF-729B-20D5E71D920E}"/>
              </a:ext>
            </a:extLst>
          </p:cNvPr>
          <p:cNvSpPr txBox="1"/>
          <p:nvPr/>
        </p:nvSpPr>
        <p:spPr>
          <a:xfrm>
            <a:off x="5109039" y="5162241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[3, 4]</a:t>
            </a:r>
          </a:p>
        </p:txBody>
      </p:sp>
    </p:spTree>
    <p:extLst>
      <p:ext uri="{BB962C8B-B14F-4D97-AF65-F5344CB8AC3E}">
        <p14:creationId xmlns:p14="http://schemas.microsoft.com/office/powerpoint/2010/main" val="393841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7F904EC-86A7-AF65-FD51-0C84C86B97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775" y="1440614"/>
            <a:ext cx="5981700" cy="3530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8BE59-7A14-39AE-ABCA-825EFECEB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F6A63-4951-2120-01B0-FF23E1623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4" y="1238122"/>
            <a:ext cx="5829299" cy="41342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Small messages (</a:t>
            </a:r>
            <a:r>
              <a:rPr lang="en-US" sz="2400" b="1" dirty="0"/>
              <a:t>64Bytes</a:t>
            </a:r>
            <a:r>
              <a:rPr lang="en-US" sz="2400" dirty="0"/>
              <a:t>, </a:t>
            </a:r>
            <a:r>
              <a:rPr lang="en-US" sz="2400" b="1" dirty="0"/>
              <a:t>1KBytes</a:t>
            </a:r>
            <a:r>
              <a:rPr lang="en-US" sz="24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dirty="0"/>
              <a:t> has close throughput and latency performance compared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F-stack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The data copy is not the dominant networking overhead when message sizes are small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Up to 5× improvement (both throughput and latency) over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Kernel Stack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Larger messages (</a:t>
            </a:r>
            <a:r>
              <a:rPr lang="en-US" sz="2400" b="1" dirty="0"/>
              <a:t>4KBytes</a:t>
            </a:r>
            <a:r>
              <a:rPr lang="en-US" sz="2400" dirty="0"/>
              <a:t> and </a:t>
            </a:r>
            <a:r>
              <a:rPr lang="en-US" sz="2400" b="1" dirty="0"/>
              <a:t>8KBytes</a:t>
            </a:r>
            <a:r>
              <a:rPr lang="en-US" sz="24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dirty="0"/>
              <a:t> achieves ∼</a:t>
            </a:r>
            <a:r>
              <a:rPr lang="en-US" sz="2000" b="1" dirty="0"/>
              <a:t>2×</a:t>
            </a:r>
            <a:r>
              <a:rPr lang="en-US" sz="2000" dirty="0"/>
              <a:t> throughput and latency improvement over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F-stack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dirty="0"/>
              <a:t> achieves up to </a:t>
            </a:r>
            <a:r>
              <a:rPr lang="en-US" sz="2000" b="1" dirty="0"/>
              <a:t>4×</a:t>
            </a:r>
            <a:r>
              <a:rPr lang="en-US" sz="2000" dirty="0"/>
              <a:t> throughput and latency improvement when compared against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Kernel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ABBD3-97E6-9CA0-7C98-91E25DAAC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Throughput performance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B10266-1057-F439-AFC8-FF530C3939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025" y="1459664"/>
            <a:ext cx="5791200" cy="349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61E3DB-C766-C0AA-C68D-97FAB3D39E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975" y="1459664"/>
            <a:ext cx="5829300" cy="3492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50B693-F765-210B-F9BB-6962630A24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975" y="1459664"/>
            <a:ext cx="5829300" cy="349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74FCA-BC24-CE44-58EB-B1B7FF4418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3255" y="106303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64 Bytes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3AB03-9FF9-B99C-6022-4967F24A61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7607" y="106303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1 </a:t>
            </a:r>
            <a:r>
              <a:rPr lang="en-US" sz="2400" b="1" dirty="0" err="1">
                <a:solidFill>
                  <a:srgbClr val="C00000"/>
                </a:solidFill>
                <a:latin typeface="Helvetica" pitchFamily="2" charset="0"/>
              </a:rPr>
              <a:t>KBytes</a:t>
            </a:r>
            <a:endParaRPr lang="en-US" sz="2400" b="1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51DBA-B692-0136-4B76-273D3ECD5F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7607" y="106303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4 </a:t>
            </a:r>
            <a:r>
              <a:rPr lang="en-US" sz="2400" b="1" dirty="0" err="1">
                <a:solidFill>
                  <a:srgbClr val="C00000"/>
                </a:solidFill>
                <a:latin typeface="Helvetica" pitchFamily="2" charset="0"/>
              </a:rPr>
              <a:t>KBytes</a:t>
            </a:r>
            <a:endParaRPr lang="en-US" sz="2400" b="1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51775-432D-0300-C394-5D5CAA5D04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7607" y="106303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8 </a:t>
            </a:r>
            <a:r>
              <a:rPr lang="en-US" sz="2400" b="1" dirty="0" err="1">
                <a:solidFill>
                  <a:srgbClr val="C00000"/>
                </a:solidFill>
                <a:latin typeface="Helvetica" pitchFamily="2" charset="0"/>
              </a:rPr>
              <a:t>KBytes</a:t>
            </a:r>
            <a:endParaRPr lang="en-US" sz="2400" b="1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953AE-CD15-BA1A-9B45-CC8F23E75E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3255" y="582524"/>
            <a:ext cx="587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zs: Z-stack	fs: F-stack	</a:t>
            </a:r>
            <a:r>
              <a:rPr lang="en-US" sz="2400" b="1" dirty="0" err="1"/>
              <a:t>ks</a:t>
            </a:r>
            <a:r>
              <a:rPr lang="en-US" sz="2400" b="1" dirty="0"/>
              <a:t>: Kernel Stack</a:t>
            </a:r>
          </a:p>
        </p:txBody>
      </p:sp>
    </p:spTree>
    <p:extLst>
      <p:ext uri="{BB962C8B-B14F-4D97-AF65-F5344CB8AC3E}">
        <p14:creationId xmlns:p14="http://schemas.microsoft.com/office/powerpoint/2010/main" val="39707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8BE59-7A14-39AE-ABCA-825EFECEB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F6A63-4951-2120-01B0-FF23E1623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5" y="1238122"/>
            <a:ext cx="5867017" cy="41342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Small messages (</a:t>
            </a:r>
            <a:r>
              <a:rPr lang="en-US" sz="2400" b="1" dirty="0"/>
              <a:t>64Bytes</a:t>
            </a:r>
            <a:r>
              <a:rPr lang="en-US" sz="2400" dirty="0"/>
              <a:t>, </a:t>
            </a:r>
            <a:r>
              <a:rPr lang="en-US" sz="2400" b="1" dirty="0"/>
              <a:t>1KBytes</a:t>
            </a:r>
            <a:r>
              <a:rPr lang="en-US" sz="24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dirty="0"/>
              <a:t> has close throughput and latency performance compared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F-stack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The data copy is not the dominant networking overhead when message sizes are small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Up to 5× improvement (both throughput and latency) over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Kernel Stack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Larger messages (</a:t>
            </a:r>
            <a:r>
              <a:rPr lang="en-US" sz="2400" b="1" dirty="0"/>
              <a:t>4KBytes</a:t>
            </a:r>
            <a:r>
              <a:rPr lang="en-US" sz="2400" dirty="0"/>
              <a:t> and </a:t>
            </a:r>
            <a:r>
              <a:rPr lang="en-US" sz="2400" b="1" dirty="0"/>
              <a:t>8KBytes</a:t>
            </a:r>
            <a:r>
              <a:rPr lang="en-US" sz="24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dirty="0"/>
              <a:t> achieves ∼</a:t>
            </a:r>
            <a:r>
              <a:rPr lang="en-US" sz="2000" b="1" dirty="0"/>
              <a:t>2×</a:t>
            </a:r>
            <a:r>
              <a:rPr lang="en-US" sz="2000" dirty="0"/>
              <a:t> throughput and latency improvement over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F-stack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dirty="0"/>
              <a:t> achieves up to </a:t>
            </a:r>
            <a:r>
              <a:rPr lang="en-US" sz="2000" b="1" dirty="0"/>
              <a:t>4×</a:t>
            </a:r>
            <a:r>
              <a:rPr lang="en-US" sz="2000" dirty="0"/>
              <a:t> throughput and latency improvement when compared against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Kernel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ABBD3-97E6-9CA0-7C98-91E25DAAC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Latency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74FCA-BC24-CE44-58EB-B1B7FF4418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3255" y="106303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64 Bytes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3AB03-9FF9-B99C-6022-4967F24A61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7607" y="106303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1 </a:t>
            </a:r>
            <a:r>
              <a:rPr lang="en-US" sz="2400" b="1" dirty="0" err="1">
                <a:solidFill>
                  <a:srgbClr val="C00000"/>
                </a:solidFill>
                <a:latin typeface="Helvetica" pitchFamily="2" charset="0"/>
              </a:rPr>
              <a:t>KBytes</a:t>
            </a:r>
            <a:endParaRPr lang="en-US" sz="2400" b="1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51DBA-B692-0136-4B76-273D3ECD5F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7607" y="106303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4 </a:t>
            </a:r>
            <a:r>
              <a:rPr lang="en-US" sz="2400" b="1" dirty="0" err="1">
                <a:solidFill>
                  <a:srgbClr val="C00000"/>
                </a:solidFill>
                <a:latin typeface="Helvetica" pitchFamily="2" charset="0"/>
              </a:rPr>
              <a:t>KBytes</a:t>
            </a:r>
            <a:endParaRPr lang="en-US" sz="2400" b="1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51775-432D-0300-C394-5D5CAA5D04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7607" y="106303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8 </a:t>
            </a:r>
            <a:r>
              <a:rPr lang="en-US" sz="2400" b="1" dirty="0" err="1">
                <a:solidFill>
                  <a:srgbClr val="C00000"/>
                </a:solidFill>
                <a:latin typeface="Helvetica" pitchFamily="2" charset="0"/>
              </a:rPr>
              <a:t>KBytes</a:t>
            </a:r>
            <a:endParaRPr lang="en-US" sz="2400" b="1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953AE-CD15-BA1A-9B45-CC8F23E75E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3255" y="582524"/>
            <a:ext cx="587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zs: Z-stack	fs: F-stack	</a:t>
            </a:r>
            <a:r>
              <a:rPr lang="en-US" sz="2400" b="1" dirty="0" err="1"/>
              <a:t>ks</a:t>
            </a:r>
            <a:r>
              <a:rPr lang="en-US" sz="2400" b="1" dirty="0"/>
              <a:t>: Kernel Stack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F8573-EBAB-5355-9A2C-C2EDE263FD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7447"/>
            <a:ext cx="5918200" cy="3492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72F170-7102-D371-2FB2-A3082DD88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87447"/>
            <a:ext cx="5918200" cy="3492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B87BE6-3AE7-CEA6-BC37-ABFD88BBC0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87447"/>
            <a:ext cx="5918200" cy="349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FE666A-47FD-B0A8-2AA0-47EE57FE3B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87447"/>
            <a:ext cx="5918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8BE59-7A14-39AE-ABCA-825EFECEB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F6A63-4951-2120-01B0-FF23E1623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5" y="1238122"/>
            <a:ext cx="5580450" cy="41342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i="1" dirty="0"/>
              <a:t>Under Light Loads: 60K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CPU utilization for the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Kernel Stack</a:t>
            </a:r>
            <a:r>
              <a:rPr lang="en-US" sz="2000" dirty="0"/>
              <a:t> is </a:t>
            </a:r>
            <a:r>
              <a:rPr lang="en-US" sz="2000" b="1" dirty="0"/>
              <a:t>76%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b="1" dirty="0"/>
              <a:t>’s </a:t>
            </a:r>
            <a:r>
              <a:rPr lang="en-US" sz="2000" dirty="0"/>
              <a:t>CPU utilization is at </a:t>
            </a:r>
            <a:r>
              <a:rPr lang="en-US" sz="2000" b="1" dirty="0"/>
              <a:t>100%</a:t>
            </a:r>
            <a:r>
              <a:rPr lang="en-US" sz="2000" dirty="0"/>
              <a:t> due to </a:t>
            </a:r>
            <a:r>
              <a:rPr lang="en-US" sz="2000" b="1" dirty="0"/>
              <a:t>DPDK’s PMD</a:t>
            </a:r>
            <a:endParaRPr lang="en-US" sz="2000" b="1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i="1" dirty="0"/>
              <a:t>Under Heavy Loads: 120K, 200K, 290K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Kernel Stack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/>
              <a:t>is inefficient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Caused by its </a:t>
            </a:r>
            <a:r>
              <a:rPr lang="en-US" sz="1800" b="1" dirty="0"/>
              <a:t>interrupt-based packet handling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Z-stack</a:t>
            </a:r>
            <a:r>
              <a:rPr lang="en-US" sz="2000" b="1" dirty="0"/>
              <a:t>’s </a:t>
            </a:r>
            <a:r>
              <a:rPr lang="en-US" sz="2000" dirty="0"/>
              <a:t>CPU utilization is still </a:t>
            </a:r>
            <a:r>
              <a:rPr lang="en-US" sz="2000" b="1" dirty="0"/>
              <a:t>100%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 dirty="0"/>
              <a:t>Multiple applications can share Z-stack to amortize the polling overhead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ABBD3-97E6-9CA0-7C98-91E25DAAC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CPU Overhead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BF45D-F0F3-F955-9CA8-EF985886CB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75" y="1660607"/>
            <a:ext cx="6032500" cy="32893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A0E685-DDD7-165B-EB9B-99694A8274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3976" y="4700017"/>
            <a:ext cx="7617212" cy="9947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Z-stack’s polling approach proves to be more efficient for even slightly heavier traffic loads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4C5E4-D928-2FBD-C751-CB30622DDA95}"/>
              </a:ext>
            </a:extLst>
          </p:cNvPr>
          <p:cNvSpPr/>
          <p:nvPr/>
        </p:nvSpPr>
        <p:spPr>
          <a:xfrm>
            <a:off x="8551100" y="2714750"/>
            <a:ext cx="1106467" cy="269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(interrupts)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9746-E32B-2AD6-25B1-8BEB761CE6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51099" y="2315777"/>
            <a:ext cx="1225465" cy="320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600" dirty="0">
                <a:latin typeface="Georgia" panose="02040502050405020303" pitchFamily="18" charset="0"/>
              </a:rPr>
              <a:t>(others)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5BE17-DAB1-8E36-A50D-13A130EE675A}"/>
              </a:ext>
            </a:extLst>
          </p:cNvPr>
          <p:cNvSpPr txBox="1"/>
          <p:nvPr/>
        </p:nvSpPr>
        <p:spPr>
          <a:xfrm>
            <a:off x="6096000" y="1264699"/>
            <a:ext cx="5852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*Measured with kernel </a:t>
            </a:r>
            <a:r>
              <a:rPr lang="en-US" sz="1800" b="1" i="1" dirty="0"/>
              <a:t>5.15</a:t>
            </a:r>
          </a:p>
        </p:txBody>
      </p:sp>
    </p:spTree>
    <p:extLst>
      <p:ext uri="{BB962C8B-B14F-4D97-AF65-F5344CB8AC3E}">
        <p14:creationId xmlns:p14="http://schemas.microsoft.com/office/powerpoint/2010/main" val="323210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9B29B-369C-C066-7698-B406976C79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43CD4-DD26-172C-2CF9-30494BF93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4" y="1238122"/>
            <a:ext cx="10177795" cy="46474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Z-stack is a high-performance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userspace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TCP/IP protocol stack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Offer true zero-copy data movement between the user application and NIC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Yield overall a 2× throughput and latency improvement when handling large messages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Compared to F-stack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DPDK’s poll mode driver to eliminate context switches and interrupts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throughput and reduces latency up to a factor of 5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Compared to kernel stack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Seamlessly work with intra-node shared memory processing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Z-stack is open-sourced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☞ Find Z-stack at: </a:t>
            </a:r>
            <a:r>
              <a:rPr lang="en-GB" sz="2000" b="1" dirty="0">
                <a:hlinkClick r:id="rId3"/>
              </a:rPr>
              <a:t>https://</a:t>
            </a:r>
            <a:r>
              <a:rPr lang="en-GB" sz="2000" b="1" dirty="0" err="1">
                <a:hlinkClick r:id="rId3"/>
              </a:rPr>
              <a:t>github.com</a:t>
            </a:r>
            <a:r>
              <a:rPr lang="en-GB" sz="2000" b="1" dirty="0">
                <a:hlinkClick r:id="rId3"/>
              </a:rPr>
              <a:t>/</a:t>
            </a:r>
            <a:r>
              <a:rPr lang="en-GB" sz="2000" b="1" dirty="0" err="1">
                <a:hlinkClick r:id="rId3"/>
              </a:rPr>
              <a:t>anvayabn</a:t>
            </a:r>
            <a:r>
              <a:rPr lang="en-GB" sz="2000" b="1" dirty="0">
                <a:hlinkClick r:id="rId3"/>
              </a:rPr>
              <a:t>/Z-</a:t>
            </a:r>
            <a:r>
              <a:rPr lang="en-GB" sz="2000" b="1" dirty="0" err="1">
                <a:hlinkClick r:id="rId3"/>
              </a:rPr>
              <a:t>stack.git</a:t>
            </a:r>
            <a:endParaRPr lang="en-GB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If you have any questions or comments, please feel free to email us (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an001@ucr.edu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federico.parola@polito.it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and sqi009@ucr.edu</a:t>
            </a:r>
            <a:r>
              <a:rPr lang="en-GB" sz="2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3312C-A7EA-DEE5-75CC-DD5F8DB2D2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148BF-9C90-B8C8-E238-735B642B60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25566" y="4737556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Code</a:t>
            </a:r>
            <a:r>
              <a:rPr lang="en-US" sz="22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854A1-1764-D76F-D6D2-B13F6511EC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319" y="5133319"/>
            <a:ext cx="1724681" cy="1724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9A9D04-86CE-16F6-EBD6-B1D605C651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7318" y="-354"/>
            <a:ext cx="1724681" cy="1724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8AB2B-6A54-9C0F-C384-AE8DF17115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05832" y="1675471"/>
            <a:ext cx="942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Paper</a:t>
            </a:r>
            <a:r>
              <a:rPr lang="en-US" sz="2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42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16"/>
    </mc:Choice>
    <mc:Fallback xmlns="">
      <p:transition spd="slow" advTm="947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Center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4" y="1238122"/>
            <a:ext cx="10006871" cy="5010278"/>
          </a:xfrm>
        </p:spPr>
        <p:txBody>
          <a:bodyPr/>
          <a:lstStyle/>
          <a:p>
            <a:r>
              <a:rPr lang="en-US" sz="2400" dirty="0"/>
              <a:t>Data center networks have played a critical role in the Cloud over the past</a:t>
            </a:r>
            <a:r>
              <a:rPr lang="zh-CN" altLang="en-US" sz="2400" dirty="0"/>
              <a:t> </a:t>
            </a:r>
            <a:r>
              <a:rPr lang="en-US" altLang="zh-CN" sz="2400" dirty="0"/>
              <a:t>few</a:t>
            </a:r>
            <a:r>
              <a:rPr lang="en-US" sz="2400" dirty="0"/>
              <a:t> decades</a:t>
            </a:r>
          </a:p>
          <a:p>
            <a:endParaRPr lang="en-US" sz="2400" dirty="0"/>
          </a:p>
          <a:p>
            <a:r>
              <a:rPr lang="en-US" sz="2400" dirty="0"/>
              <a:t>Many legacy cloud-based applications still depend on conventional Internet protocol stacks</a:t>
            </a:r>
            <a:r>
              <a:rPr lang="en-US" sz="2400" baseline="30000" dirty="0"/>
              <a:t>[1]</a:t>
            </a:r>
          </a:p>
          <a:p>
            <a:pPr lvl="1"/>
            <a:r>
              <a:rPr lang="en-US" sz="2200" dirty="0"/>
              <a:t>TCP-based congestion control (</a:t>
            </a:r>
            <a:r>
              <a:rPr lang="en-US" sz="2200" b="1" dirty="0"/>
              <a:t>Layer 4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IP protocol (</a:t>
            </a:r>
            <a:r>
              <a:rPr lang="en-US" sz="2200" b="1" dirty="0"/>
              <a:t>Layer 3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Ethernet (</a:t>
            </a:r>
            <a:r>
              <a:rPr lang="en-US" sz="2200" b="1" dirty="0"/>
              <a:t>Layer 2</a:t>
            </a:r>
            <a:r>
              <a:rPr lang="en-US" sz="2200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5DB8D-BD0B-CB81-DEAC-FC815DBB23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339" y="6541413"/>
            <a:ext cx="9776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[1] Gibson, Dan, et al. "Aquila: A unified, low-latency fabric for datacenter networks."  NSDI 2022.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BB9310A-EDB3-09EF-EF5D-33DFCF21D0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736" y="4644304"/>
            <a:ext cx="10512464" cy="9947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Linux’s kernel TCP/IP networking stack has been robust and resilient through many decades of deployment and incremental evolution</a:t>
            </a:r>
          </a:p>
        </p:txBody>
      </p:sp>
    </p:spTree>
    <p:extLst>
      <p:ext uri="{BB962C8B-B14F-4D97-AF65-F5344CB8AC3E}">
        <p14:creationId xmlns:p14="http://schemas.microsoft.com/office/powerpoint/2010/main" val="285380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D71170-0AFE-A879-B763-D4DF398ED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759791"/>
              </p:ext>
            </p:extLst>
          </p:nvPr>
        </p:nvGraphicFramePr>
        <p:xfrm>
          <a:off x="6896990" y="1974331"/>
          <a:ext cx="49295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15">
                  <a:extLst>
                    <a:ext uri="{9D8B030D-6E8A-4147-A177-3AD203B41FA5}">
                      <a16:colId xmlns:a16="http://schemas.microsoft.com/office/drawing/2014/main" val="174845045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3535013929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42341618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9889155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copies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01BE4C"/>
                          </a:solidFill>
                        </a:ln>
                        <a:solidFill>
                          <a:srgbClr val="01BE4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88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context switches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01BE4C"/>
                          </a:solidFill>
                        </a:ln>
                        <a:solidFill>
                          <a:srgbClr val="01BE4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199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interrupts (</a:t>
                      </a:r>
                      <a:r>
                        <a:rPr lang="en-US" sz="1600" dirty="0" err="1"/>
                        <a:t>irqs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01BE4C"/>
                          </a:solidFill>
                        </a:ln>
                        <a:solidFill>
                          <a:srgbClr val="01BE4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4891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proto. processing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01BE4C"/>
                          </a:solidFill>
                        </a:ln>
                        <a:solidFill>
                          <a:srgbClr val="01BE4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4644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01BE4C"/>
                          </a:solidFill>
                        </a:ln>
                        <a:solidFill>
                          <a:srgbClr val="01BE4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231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deserialization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01BE4C"/>
                          </a:solidFill>
                        </a:ln>
                        <a:solidFill>
                          <a:srgbClr val="01BE4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0464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Basics of Kernel-based Networking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Inter-node example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CD77F2-921B-2ECC-4042-1265A70292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22312" y="2389332"/>
            <a:ext cx="4449720" cy="2711456"/>
            <a:chOff x="1752618" y="3548767"/>
            <a:chExt cx="4449720" cy="271145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2F1449A-DE04-4E2A-E9ED-A14C7EEF84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4083" y="3652673"/>
              <a:ext cx="1598811" cy="24206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en-US" b="1" i="1" dirty="0"/>
                <a:t>Node 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CCC5D8-F84E-9913-51E7-C1A25A4E79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992792" y="4770148"/>
              <a:ext cx="2147675" cy="0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D8B5D7A-F372-3E70-5F17-A930605CE3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4926" y="3650232"/>
              <a:ext cx="1598811" cy="24206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en-US" b="1" i="1" dirty="0"/>
                <a:t>Node 1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BC45DAD-C67C-9A3F-9D2E-ECBFC746E4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7870" y="4092070"/>
              <a:ext cx="1452922" cy="321301"/>
            </a:xfrm>
            <a:prstGeom prst="roundRect">
              <a:avLst/>
            </a:prstGeom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/>
                <a:t>User application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5DBDA23-5B9D-F978-F655-B567FF47816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2932202" y="4413371"/>
              <a:ext cx="4259" cy="2391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8CC4C85-4C58-E069-886D-1B8C44A0DDF1}"/>
                </a:ext>
              </a:extLst>
            </p:cNvPr>
            <p:cNvCxnSpPr>
              <a:cxnSpLocks noGrp="1" noRot="1" noMove="1" noResize="1" noEditPoints="1" noAdjustHandles="1" noChangeArrowheads="1" noChangeShapeType="1"/>
              <a:endCxn id="2050" idx="0"/>
            </p:cNvCxnSpPr>
            <p:nvPr/>
          </p:nvCxnSpPr>
          <p:spPr>
            <a:xfrm flipH="1">
              <a:off x="2947031" y="5690066"/>
              <a:ext cx="2983" cy="184955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CD0E1D-B564-AF4E-80C9-B421D066C0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374278" y="3948940"/>
              <a:ext cx="1161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Userspace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908ABB-D772-053F-0848-5D405AE37E9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241099" y="5331508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</a:rPr>
                <a:t>Kernel space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B95C84F-0C17-3D99-8BAF-CBA33891A21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48626" y="4770148"/>
              <a:ext cx="1986791" cy="0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ADE2D13-A852-66B8-DA25-436AE49A402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933519" y="4887817"/>
              <a:ext cx="1625" cy="2520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CFC7AA1-9126-945A-D5D1-8C6F39EC9A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4813" y="5139879"/>
              <a:ext cx="1499036" cy="550187"/>
            </a:xfrm>
            <a:prstGeom prst="roundRect">
              <a:avLst/>
            </a:prstGeom>
            <a:solidFill>
              <a:srgbClr val="487CBF">
                <a:alpha val="85000"/>
              </a:srgb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Kernel protocol stack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7B4500E-8B36-BC6E-DC53-B754E70D1E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24085" y="4652479"/>
              <a:ext cx="820493" cy="235338"/>
            </a:xfrm>
            <a:prstGeom prst="roundRect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socket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B99EAC3-A7E3-45F3-6A2A-9C65396165B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462276" y="5875021"/>
              <a:ext cx="969510" cy="382761"/>
              <a:chOff x="1481590" y="4967331"/>
              <a:chExt cx="969510" cy="382761"/>
            </a:xfrm>
          </p:grpSpPr>
          <p:sp>
            <p:nvSpPr>
              <p:cNvPr id="2050" name="Rounded Rectangle 2049">
                <a:extLst>
                  <a:ext uri="{FF2B5EF4-FFF2-40B4-BE49-F238E27FC236}">
                    <a16:creationId xmlns:a16="http://schemas.microsoft.com/office/drawing/2014/main" id="{111555D3-BFFD-4B99-0C35-21356FFD15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81590" y="4967331"/>
                <a:ext cx="969510" cy="382761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Gill Sans MT" panose="020B0502020104020203" pitchFamily="34" charset="77"/>
                  </a:rPr>
                  <a:t>NIC</a:t>
                </a:r>
              </a:p>
            </p:txBody>
          </p:sp>
          <p:pic>
            <p:nvPicPr>
              <p:cNvPr id="2051" name="Picture 2" descr="PC network card icon vector clip art | Free SVG">
                <a:extLst>
                  <a:ext uri="{FF2B5EF4-FFF2-40B4-BE49-F238E27FC236}">
                    <a16:creationId xmlns:a16="http://schemas.microsoft.com/office/drawing/2014/main" id="{2947A1B4-D3B9-9E6E-B502-9907D942B6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22" t="26786" r="10714" b="26333"/>
              <a:stretch/>
            </p:blipFill>
            <p:spPr bwMode="auto">
              <a:xfrm>
                <a:off x="1540207" y="5061897"/>
                <a:ext cx="356445" cy="21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8B5A01A-5D05-4E12-66CF-73AEF48D9D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47027" y="4094511"/>
              <a:ext cx="1452922" cy="321301"/>
            </a:xfrm>
            <a:prstGeom prst="roundRect">
              <a:avLst/>
            </a:prstGeom>
            <a:solidFill>
              <a:srgbClr val="6FAD47"/>
            </a:solidFill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/>
                <a:t>User application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25A21B3-6888-1A06-81C3-CDDB055041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4971359" y="4415812"/>
              <a:ext cx="4259" cy="2391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55DDADE-C0B4-0B32-15B3-351C1A6F625E}"/>
                </a:ext>
              </a:extLst>
            </p:cNvPr>
            <p:cNvCxnSpPr>
              <a:cxnSpLocks noGrp="1" noRot="1" noMove="1" noResize="1" noEditPoints="1" noAdjustHandles="1" noChangeArrowheads="1" noChangeShapeType="1"/>
              <a:endCxn id="2048" idx="0"/>
            </p:cNvCxnSpPr>
            <p:nvPr/>
          </p:nvCxnSpPr>
          <p:spPr>
            <a:xfrm flipH="1">
              <a:off x="4986188" y="5692507"/>
              <a:ext cx="2983" cy="184955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F9105EA-AA8E-DBD7-4366-966F71F4F53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972676" y="4890258"/>
              <a:ext cx="1625" cy="2520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7F64DBB-7EA0-5ADD-B418-253F748BD4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23970" y="5142320"/>
              <a:ext cx="1499036" cy="550187"/>
            </a:xfrm>
            <a:prstGeom prst="roundRect">
              <a:avLst/>
            </a:prstGeom>
            <a:solidFill>
              <a:srgbClr val="487CBF">
                <a:alpha val="85000"/>
              </a:srgb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Kernel protocol stack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850B38E-E1C8-3B89-A7D6-F330B561D6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63242" y="4654920"/>
              <a:ext cx="820493" cy="235338"/>
            </a:xfrm>
            <a:prstGeom prst="roundRect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socket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12FD3E4-8886-E3D6-21BE-9D0A44B28D6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501433" y="5877462"/>
              <a:ext cx="969510" cy="382761"/>
              <a:chOff x="1481590" y="4967331"/>
              <a:chExt cx="969510" cy="382761"/>
            </a:xfrm>
          </p:grpSpPr>
          <p:sp>
            <p:nvSpPr>
              <p:cNvPr id="2048" name="Rounded Rectangle 2047">
                <a:extLst>
                  <a:ext uri="{FF2B5EF4-FFF2-40B4-BE49-F238E27FC236}">
                    <a16:creationId xmlns:a16="http://schemas.microsoft.com/office/drawing/2014/main" id="{76EFDB49-647E-FE6B-53FB-AB72CD2903E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81590" y="4967331"/>
                <a:ext cx="969510" cy="382761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Gill Sans MT" panose="020B0502020104020203" pitchFamily="34" charset="77"/>
                  </a:rPr>
                  <a:t>NIC</a:t>
                </a:r>
              </a:p>
            </p:txBody>
          </p:sp>
          <p:pic>
            <p:nvPicPr>
              <p:cNvPr id="2049" name="Picture 2" descr="PC network card icon vector clip art | Free SVG">
                <a:extLst>
                  <a:ext uri="{FF2B5EF4-FFF2-40B4-BE49-F238E27FC236}">
                    <a16:creationId xmlns:a16="http://schemas.microsoft.com/office/drawing/2014/main" id="{232B5AFE-A869-90CC-BAE0-99EB75D94B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22" t="26786" r="10714" b="26333"/>
              <a:stretch/>
            </p:blipFill>
            <p:spPr bwMode="auto">
              <a:xfrm>
                <a:off x="1540207" y="5061897"/>
                <a:ext cx="356445" cy="21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9F58DA7A-0CA1-68E0-7AAB-5F018E6D6052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2050" idx="2"/>
              <a:endCxn id="2048" idx="2"/>
            </p:cNvCxnSpPr>
            <p:nvPr/>
          </p:nvCxnSpPr>
          <p:spPr>
            <a:xfrm rot="16200000" flipH="1">
              <a:off x="3965389" y="5239423"/>
              <a:ext cx="2441" cy="2039157"/>
            </a:xfrm>
            <a:prstGeom prst="bentConnector3">
              <a:avLst>
                <a:gd name="adj1" fmla="val 9465014"/>
              </a:avLst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B55435-767D-607A-7858-0A45E20D96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5437032" y="3944741"/>
              <a:ext cx="1161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Userspace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4D1323-963F-3E81-5827-6C04745392E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5303853" y="5327309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</a:rPr>
                <a:t>Kernel space</a:t>
              </a:r>
            </a:p>
          </p:txBody>
        </p:sp>
      </p:grpSp>
      <p:pic>
        <p:nvPicPr>
          <p:cNvPr id="2052" name="Picture 2" descr="Mail - Free interface icons">
            <a:extLst>
              <a:ext uri="{FF2B5EF4-FFF2-40B4-BE49-F238E27FC236}">
                <a16:creationId xmlns:a16="http://schemas.microsoft.com/office/drawing/2014/main" id="{F4B5320A-DBBB-DF9D-77C7-806EB0825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8629" y="2819805"/>
            <a:ext cx="456114" cy="4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3" name="Elbow Connector 2052">
            <a:extLst>
              <a:ext uri="{FF2B5EF4-FFF2-40B4-BE49-F238E27FC236}">
                <a16:creationId xmlns:a16="http://schemas.microsoft.com/office/drawing/2014/main" id="{7C80C2DA-7DA2-AB6B-E07F-9049501FEA0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3382683" y="2235577"/>
            <a:ext cx="2441" cy="2039157"/>
          </a:xfrm>
          <a:prstGeom prst="bentConnector3">
            <a:avLst>
              <a:gd name="adj1" fmla="val 90368333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3B5974E6-5939-5957-A9E8-116B356BE90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73822" y="3273483"/>
            <a:ext cx="4312993" cy="1631922"/>
            <a:chOff x="3975494" y="981599"/>
            <a:chExt cx="4312993" cy="1631922"/>
          </a:xfrm>
        </p:grpSpPr>
        <p:sp>
          <p:nvSpPr>
            <p:cNvPr id="2055" name="Speech Bubble: Rectangle 18">
              <a:extLst>
                <a:ext uri="{FF2B5EF4-FFF2-40B4-BE49-F238E27FC236}">
                  <a16:creationId xmlns:a16="http://schemas.microsoft.com/office/drawing/2014/main" id="{ACC8624C-9C9D-7954-5553-8244C5D52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4099314" y="981599"/>
              <a:ext cx="630987" cy="194004"/>
            </a:xfrm>
            <a:prstGeom prst="wedgeRectCallout">
              <a:avLst>
                <a:gd name="adj1" fmla="val 51738"/>
                <a:gd name="adj2" fmla="val 103797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copy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6" name="Speech Bubble: Rectangle 19">
              <a:extLst>
                <a:ext uri="{FF2B5EF4-FFF2-40B4-BE49-F238E27FC236}">
                  <a16:creationId xmlns:a16="http://schemas.microsoft.com/office/drawing/2014/main" id="{12DFCD60-1E39-923D-C3C1-D55696A046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7540416" y="1046171"/>
              <a:ext cx="630987" cy="194004"/>
            </a:xfrm>
            <a:prstGeom prst="wedgeRectCallout">
              <a:avLst>
                <a:gd name="adj1" fmla="val -68226"/>
                <a:gd name="adj2" fmla="val 41384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copy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7" name="Speech Bubble: Rectangle 22">
              <a:extLst>
                <a:ext uri="{FF2B5EF4-FFF2-40B4-BE49-F238E27FC236}">
                  <a16:creationId xmlns:a16="http://schemas.microsoft.com/office/drawing/2014/main" id="{D98E4811-F982-7880-3B5C-CD8FAB68A4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4020215" y="1481584"/>
              <a:ext cx="829461" cy="194004"/>
            </a:xfrm>
            <a:prstGeom prst="wedgeRectCallout">
              <a:avLst>
                <a:gd name="adj1" fmla="val 42601"/>
                <a:gd name="adj2" fmla="val -113708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cxt</a:t>
              </a:r>
              <a:r>
                <a:rPr lang="en-US" b="1" dirty="0">
                  <a:solidFill>
                    <a:srgbClr val="00B08A"/>
                  </a:solidFill>
                </a:rPr>
                <a:t> </a:t>
              </a:r>
              <a:r>
                <a:rPr lang="en-US" b="1" dirty="0" err="1">
                  <a:solidFill>
                    <a:srgbClr val="00B08A"/>
                  </a:solidFill>
                </a:rPr>
                <a:t>sw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8" name="Speech Bubble: Rectangle 28">
              <a:extLst>
                <a:ext uri="{FF2B5EF4-FFF2-40B4-BE49-F238E27FC236}">
                  <a16:creationId xmlns:a16="http://schemas.microsoft.com/office/drawing/2014/main" id="{9897807C-B133-2C21-01FC-97751D4CFE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7505578" y="1419060"/>
              <a:ext cx="782909" cy="194004"/>
            </a:xfrm>
            <a:prstGeom prst="wedgeRectCallout">
              <a:avLst>
                <a:gd name="adj1" fmla="val -55836"/>
                <a:gd name="adj2" fmla="val -91514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cxt</a:t>
              </a:r>
              <a:r>
                <a:rPr lang="en-US" b="1" dirty="0">
                  <a:solidFill>
                    <a:srgbClr val="00B08A"/>
                  </a:solidFill>
                </a:rPr>
                <a:t> </a:t>
              </a:r>
              <a:r>
                <a:rPr lang="en-US" b="1" dirty="0" err="1">
                  <a:solidFill>
                    <a:srgbClr val="00B08A"/>
                  </a:solidFill>
                </a:rPr>
                <a:t>sw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9" name="Speech Bubble: Rectangle 29">
              <a:extLst>
                <a:ext uri="{FF2B5EF4-FFF2-40B4-BE49-F238E27FC236}">
                  <a16:creationId xmlns:a16="http://schemas.microsoft.com/office/drawing/2014/main" id="{3D2E5EC4-314D-2E0E-42AD-CDF7B6480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5232101" y="1449342"/>
              <a:ext cx="444806" cy="194004"/>
            </a:xfrm>
            <a:prstGeom prst="wedgeRectCallout">
              <a:avLst>
                <a:gd name="adj1" fmla="val -43155"/>
                <a:gd name="adj2" fmla="val -97432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irq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0" name="Speech Bubble: Rectangle 30">
              <a:extLst>
                <a:ext uri="{FF2B5EF4-FFF2-40B4-BE49-F238E27FC236}">
                  <a16:creationId xmlns:a16="http://schemas.microsoft.com/office/drawing/2014/main" id="{994141B9-790A-F90A-3856-89F7E78B70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6377049" y="1465527"/>
              <a:ext cx="444806" cy="194004"/>
            </a:xfrm>
            <a:prstGeom prst="wedgeRectCallout">
              <a:avLst>
                <a:gd name="adj1" fmla="val 47761"/>
                <a:gd name="adj2" fmla="val -87478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irq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1" name="Speech Bubble: Rectangle 36">
              <a:extLst>
                <a:ext uri="{FF2B5EF4-FFF2-40B4-BE49-F238E27FC236}">
                  <a16:creationId xmlns:a16="http://schemas.microsoft.com/office/drawing/2014/main" id="{80AA1E7D-6D0F-ABF1-2982-27A98DF5CD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7555297" y="2419517"/>
              <a:ext cx="444806" cy="194004"/>
            </a:xfrm>
            <a:prstGeom prst="wedgeRectCallout">
              <a:avLst>
                <a:gd name="adj1" fmla="val -55827"/>
                <a:gd name="adj2" fmla="val -155542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irq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2" name="Speech Bubble: Rectangle 31">
              <a:extLst>
                <a:ext uri="{FF2B5EF4-FFF2-40B4-BE49-F238E27FC236}">
                  <a16:creationId xmlns:a16="http://schemas.microsoft.com/office/drawing/2014/main" id="{005077C4-DF6D-3EF5-6429-988D476327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3975494" y="2174391"/>
              <a:ext cx="829461" cy="194004"/>
            </a:xfrm>
            <a:prstGeom prst="wedgeRectCallout">
              <a:avLst>
                <a:gd name="adj1" fmla="val 45357"/>
                <a:gd name="adj2" fmla="val -109896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proto.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3" name="Speech Bubble: Rectangle 32">
              <a:extLst>
                <a:ext uri="{FF2B5EF4-FFF2-40B4-BE49-F238E27FC236}">
                  <a16:creationId xmlns:a16="http://schemas.microsoft.com/office/drawing/2014/main" id="{684B37D8-9F6E-1FD3-F1FD-E6E376FCAD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6003662" y="2122642"/>
              <a:ext cx="829461" cy="194004"/>
            </a:xfrm>
            <a:prstGeom prst="wedgeRectCallout">
              <a:avLst>
                <a:gd name="adj1" fmla="val 42064"/>
                <a:gd name="adj2" fmla="val -101422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proto.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4" name="Speech Bubble: Rectangle 33">
              <a:extLst>
                <a:ext uri="{FF2B5EF4-FFF2-40B4-BE49-F238E27FC236}">
                  <a16:creationId xmlns:a16="http://schemas.microsoft.com/office/drawing/2014/main" id="{6AB26293-DD71-CD19-676E-017B75D572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5260968" y="990094"/>
              <a:ext cx="630987" cy="194004"/>
            </a:xfrm>
            <a:prstGeom prst="wedgeRectCallout">
              <a:avLst>
                <a:gd name="adj1" fmla="val -57308"/>
                <a:gd name="adj2" fmla="val 96265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ser.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5" name="Speech Bubble: Rectangle 34">
              <a:extLst>
                <a:ext uri="{FF2B5EF4-FFF2-40B4-BE49-F238E27FC236}">
                  <a16:creationId xmlns:a16="http://schemas.microsoft.com/office/drawing/2014/main" id="{529F11A7-F50B-2F3A-623C-2C0641AEB5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6145880" y="1010600"/>
              <a:ext cx="782909" cy="194004"/>
            </a:xfrm>
            <a:prstGeom prst="wedgeRectCallout">
              <a:avLst>
                <a:gd name="adj1" fmla="val 34933"/>
                <a:gd name="adj2" fmla="val 82769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deser</a:t>
              </a:r>
              <a:r>
                <a:rPr lang="en-US" b="1" dirty="0">
                  <a:solidFill>
                    <a:srgbClr val="00B08A"/>
                  </a:solidFill>
                </a:rPr>
                <a:t>.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1EBD6E-FC9C-BABA-D1BA-38ABBA3EA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270819"/>
              </p:ext>
            </p:extLst>
          </p:nvPr>
        </p:nvGraphicFramePr>
        <p:xfrm>
          <a:off x="6896990" y="1974331"/>
          <a:ext cx="49295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15">
                  <a:extLst>
                    <a:ext uri="{9D8B030D-6E8A-4147-A177-3AD203B41FA5}">
                      <a16:colId xmlns:a16="http://schemas.microsoft.com/office/drawing/2014/main" val="174845045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3535013929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42341618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Kernel networking (inter-node)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9889155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copies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88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context switches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199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interrupts (</a:t>
                      </a:r>
                      <a:r>
                        <a:rPr lang="en-US" sz="1600" dirty="0" err="1"/>
                        <a:t>irqs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4891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proto. processing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4644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231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deserialization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0464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99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31"/>
    </mc:Choice>
    <mc:Fallback xmlns="">
      <p:transition spd="slow" advTm="91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1367 0.14144 -0.00794 0.36042 -0.00846 0.35926 C -0.00912 0.36088 0.10846 0.35695 0.16484 0.35649 C 0.16523 0.31135 0.17057 0.15556 0.16484 -4.44444E-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7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3376267-A3B9-FAD2-0BCC-5FD77AD6D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505599"/>
              </p:ext>
            </p:extLst>
          </p:nvPr>
        </p:nvGraphicFramePr>
        <p:xfrm>
          <a:off x="6896990" y="1974331"/>
          <a:ext cx="49295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15">
                  <a:extLst>
                    <a:ext uri="{9D8B030D-6E8A-4147-A177-3AD203B41FA5}">
                      <a16:colId xmlns:a16="http://schemas.microsoft.com/office/drawing/2014/main" val="174845045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3535013929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42341618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Kernel networking (inter-node)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9889155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copies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88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context switches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199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interrupts (</a:t>
                      </a:r>
                      <a:r>
                        <a:rPr lang="en-US" sz="1600" dirty="0" err="1"/>
                        <a:t>irqs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4891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proto. processing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4644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231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deserialization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0464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Basics of Kernel-based Networking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Intra-node example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CD77F2-921B-2ECC-4042-1265A702928F}"/>
              </a:ext>
            </a:extLst>
          </p:cNvPr>
          <p:cNvGrpSpPr>
            <a:grpSpLocks/>
          </p:cNvGrpSpPr>
          <p:nvPr/>
        </p:nvGrpSpPr>
        <p:grpSpPr>
          <a:xfrm>
            <a:off x="1322312" y="2393531"/>
            <a:ext cx="4387849" cy="2704816"/>
            <a:chOff x="1752618" y="3552966"/>
            <a:chExt cx="4387849" cy="2704816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D8B5D7A-F372-3E70-5F17-A930605CE3F0}"/>
                </a:ext>
              </a:extLst>
            </p:cNvPr>
            <p:cNvSpPr>
              <a:spLocks/>
            </p:cNvSpPr>
            <p:nvPr/>
          </p:nvSpPr>
          <p:spPr>
            <a:xfrm>
              <a:off x="2134926" y="3650232"/>
              <a:ext cx="3680444" cy="24206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en-US" b="1" i="1" dirty="0"/>
                <a:t>Node 1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BC45DAD-C67C-9A3F-9D2E-ECBFC746E483}"/>
                </a:ext>
              </a:extLst>
            </p:cNvPr>
            <p:cNvSpPr>
              <a:spLocks/>
            </p:cNvSpPr>
            <p:nvPr/>
          </p:nvSpPr>
          <p:spPr>
            <a:xfrm>
              <a:off x="2207870" y="4092070"/>
              <a:ext cx="1452922" cy="321301"/>
            </a:xfrm>
            <a:prstGeom prst="roundRect">
              <a:avLst/>
            </a:prstGeom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/>
                <a:t>User application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5DBDA23-5B9D-F978-F655-B567FF478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2202" y="4413371"/>
              <a:ext cx="4259" cy="2391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8CC4C85-4C58-E069-886D-1B8C44A0DDF1}"/>
                </a:ext>
              </a:extLst>
            </p:cNvPr>
            <p:cNvCxnSpPr>
              <a:cxnSpLocks/>
              <a:stCxn id="51" idx="2"/>
              <a:endCxn id="2050" idx="0"/>
            </p:cNvCxnSpPr>
            <p:nvPr/>
          </p:nvCxnSpPr>
          <p:spPr>
            <a:xfrm>
              <a:off x="3942381" y="5690066"/>
              <a:ext cx="2074" cy="184955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CD0E1D-B564-AF4E-80C9-B421D066C062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374278" y="3948940"/>
              <a:ext cx="1161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Userspace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908ABB-D772-053F-0848-5D405AE37E9C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241099" y="5331508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</a:rPr>
                <a:t>Kernel space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B95C84F-0C17-3D99-8BAF-CBA33891A21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626" y="4770148"/>
              <a:ext cx="1986791" cy="0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ADE2D13-A852-66B8-DA25-436AE49A4026}"/>
                </a:ext>
              </a:extLst>
            </p:cNvPr>
            <p:cNvCxnSpPr>
              <a:cxnSpLocks/>
            </p:cNvCxnSpPr>
            <p:nvPr/>
          </p:nvCxnSpPr>
          <p:spPr>
            <a:xfrm>
              <a:off x="2933519" y="4887817"/>
              <a:ext cx="1625" cy="2520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CFC7AA1-9126-945A-D5D1-8C6F39EC9A46}"/>
                </a:ext>
              </a:extLst>
            </p:cNvPr>
            <p:cNvSpPr>
              <a:spLocks/>
            </p:cNvSpPr>
            <p:nvPr/>
          </p:nvSpPr>
          <p:spPr>
            <a:xfrm>
              <a:off x="2184813" y="5139879"/>
              <a:ext cx="3515136" cy="550187"/>
            </a:xfrm>
            <a:prstGeom prst="roundRect">
              <a:avLst/>
            </a:prstGeom>
            <a:solidFill>
              <a:srgbClr val="487CBF">
                <a:alpha val="85000"/>
              </a:srgb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Kernel protocol stack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7B4500E-8B36-BC6E-DC53-B754E70D1EF9}"/>
                </a:ext>
              </a:extLst>
            </p:cNvPr>
            <p:cNvSpPr>
              <a:spLocks/>
            </p:cNvSpPr>
            <p:nvPr/>
          </p:nvSpPr>
          <p:spPr>
            <a:xfrm>
              <a:off x="2524085" y="4652479"/>
              <a:ext cx="820493" cy="235338"/>
            </a:xfrm>
            <a:prstGeom prst="roundRect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socket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B99EAC3-A7E3-45F3-6A2A-9C65396165B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462275" y="5875021"/>
              <a:ext cx="2964360" cy="382761"/>
              <a:chOff x="1481589" y="4967331"/>
              <a:chExt cx="2964360" cy="382761"/>
            </a:xfrm>
          </p:grpSpPr>
          <p:sp>
            <p:nvSpPr>
              <p:cNvPr id="2050" name="Rounded Rectangle 2049">
                <a:extLst>
                  <a:ext uri="{FF2B5EF4-FFF2-40B4-BE49-F238E27FC236}">
                    <a16:creationId xmlns:a16="http://schemas.microsoft.com/office/drawing/2014/main" id="{111555D3-BFFD-4B99-0C35-21356FFD15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81589" y="4967331"/>
                <a:ext cx="2964360" cy="382761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Gill Sans MT" panose="020B0502020104020203" pitchFamily="34" charset="77"/>
                  </a:rPr>
                  <a:t>NIC</a:t>
                </a:r>
              </a:p>
            </p:txBody>
          </p:sp>
          <p:pic>
            <p:nvPicPr>
              <p:cNvPr id="2051" name="Picture 2" descr="PC network card icon vector clip art | Free SVG">
                <a:extLst>
                  <a:ext uri="{FF2B5EF4-FFF2-40B4-BE49-F238E27FC236}">
                    <a16:creationId xmlns:a16="http://schemas.microsoft.com/office/drawing/2014/main" id="{2947A1B4-D3B9-9E6E-B502-9907D942B6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22" t="26786" r="10714" b="26333"/>
              <a:stretch/>
            </p:blipFill>
            <p:spPr bwMode="auto">
              <a:xfrm>
                <a:off x="1540207" y="5061897"/>
                <a:ext cx="356445" cy="21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8B5A01A-5D05-4E12-66CF-73AEF48D9D10}"/>
                </a:ext>
              </a:extLst>
            </p:cNvPr>
            <p:cNvSpPr>
              <a:spLocks/>
            </p:cNvSpPr>
            <p:nvPr/>
          </p:nvSpPr>
          <p:spPr>
            <a:xfrm>
              <a:off x="4247027" y="4094511"/>
              <a:ext cx="1452922" cy="321301"/>
            </a:xfrm>
            <a:prstGeom prst="roundRect">
              <a:avLst/>
            </a:prstGeom>
            <a:solidFill>
              <a:srgbClr val="6FAD47"/>
            </a:solidFill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/>
                <a:t>User application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25A21B3-6888-1A06-81C3-CDDB05504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1359" y="4415812"/>
              <a:ext cx="4259" cy="2391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F9105EA-AA8E-DBD7-4366-966F71F4F539}"/>
                </a:ext>
              </a:extLst>
            </p:cNvPr>
            <p:cNvCxnSpPr>
              <a:cxnSpLocks/>
            </p:cNvCxnSpPr>
            <p:nvPr/>
          </p:nvCxnSpPr>
          <p:spPr>
            <a:xfrm>
              <a:off x="4972676" y="4890258"/>
              <a:ext cx="1625" cy="2520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CCC5D8-F84E-9913-51E7-C1A25A4E79A2}"/>
                </a:ext>
              </a:extLst>
            </p:cNvPr>
            <p:cNvCxnSpPr>
              <a:cxnSpLocks/>
            </p:cNvCxnSpPr>
            <p:nvPr/>
          </p:nvCxnSpPr>
          <p:spPr>
            <a:xfrm>
              <a:off x="3992792" y="4770148"/>
              <a:ext cx="2147675" cy="0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850B38E-E1C8-3B89-A7D6-F330B561D6F5}"/>
                </a:ext>
              </a:extLst>
            </p:cNvPr>
            <p:cNvSpPr>
              <a:spLocks/>
            </p:cNvSpPr>
            <p:nvPr/>
          </p:nvSpPr>
          <p:spPr>
            <a:xfrm>
              <a:off x="4563242" y="4654920"/>
              <a:ext cx="820493" cy="235338"/>
            </a:xfrm>
            <a:prstGeom prst="roundRect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socket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</p:grpSp>
      <p:pic>
        <p:nvPicPr>
          <p:cNvPr id="2052" name="Picture 2" descr="Mail - Free interface icons">
            <a:extLst>
              <a:ext uri="{FF2B5EF4-FFF2-40B4-BE49-F238E27FC236}">
                <a16:creationId xmlns:a16="http://schemas.microsoft.com/office/drawing/2014/main" id="{F4B5320A-DBBB-DF9D-77C7-806EB0825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8629" y="2819805"/>
            <a:ext cx="456114" cy="4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3" name="Elbow Connector 2052">
            <a:extLst>
              <a:ext uri="{FF2B5EF4-FFF2-40B4-BE49-F238E27FC236}">
                <a16:creationId xmlns:a16="http://schemas.microsoft.com/office/drawing/2014/main" id="{7C80C2DA-7DA2-AB6B-E07F-9049501FEA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82683" y="2235577"/>
            <a:ext cx="2441" cy="2039157"/>
          </a:xfrm>
          <a:prstGeom prst="bentConnector3">
            <a:avLst>
              <a:gd name="adj1" fmla="val 48011512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3B5974E6-5939-5957-A9E8-116B356BE904}"/>
              </a:ext>
            </a:extLst>
          </p:cNvPr>
          <p:cNvGrpSpPr>
            <a:grpSpLocks/>
          </p:cNvGrpSpPr>
          <p:nvPr/>
        </p:nvGrpSpPr>
        <p:grpSpPr>
          <a:xfrm>
            <a:off x="1373822" y="3273483"/>
            <a:ext cx="4312993" cy="1386796"/>
            <a:chOff x="3975494" y="981599"/>
            <a:chExt cx="4312993" cy="1386796"/>
          </a:xfrm>
        </p:grpSpPr>
        <p:sp>
          <p:nvSpPr>
            <p:cNvPr id="2055" name="Speech Bubble: Rectangle 18">
              <a:extLst>
                <a:ext uri="{FF2B5EF4-FFF2-40B4-BE49-F238E27FC236}">
                  <a16:creationId xmlns:a16="http://schemas.microsoft.com/office/drawing/2014/main" id="{ACC8624C-9C9D-7954-5553-8244C5D523A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99314" y="981599"/>
              <a:ext cx="630987" cy="194004"/>
            </a:xfrm>
            <a:prstGeom prst="wedgeRectCallout">
              <a:avLst>
                <a:gd name="adj1" fmla="val 51738"/>
                <a:gd name="adj2" fmla="val 103797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copy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6" name="Speech Bubble: Rectangle 19">
              <a:extLst>
                <a:ext uri="{FF2B5EF4-FFF2-40B4-BE49-F238E27FC236}">
                  <a16:creationId xmlns:a16="http://schemas.microsoft.com/office/drawing/2014/main" id="{12DFCD60-1E39-923D-C3C1-D55696A046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540416" y="1046171"/>
              <a:ext cx="630987" cy="194004"/>
            </a:xfrm>
            <a:prstGeom prst="wedgeRectCallout">
              <a:avLst>
                <a:gd name="adj1" fmla="val -68226"/>
                <a:gd name="adj2" fmla="val 41384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copy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7" name="Speech Bubble: Rectangle 22">
              <a:extLst>
                <a:ext uri="{FF2B5EF4-FFF2-40B4-BE49-F238E27FC236}">
                  <a16:creationId xmlns:a16="http://schemas.microsoft.com/office/drawing/2014/main" id="{D98E4811-F982-7880-3B5C-CD8FAB68A4E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20215" y="1481584"/>
              <a:ext cx="829461" cy="194004"/>
            </a:xfrm>
            <a:prstGeom prst="wedgeRectCallout">
              <a:avLst>
                <a:gd name="adj1" fmla="val 42601"/>
                <a:gd name="adj2" fmla="val -113708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cxt</a:t>
              </a:r>
              <a:r>
                <a:rPr lang="en-US" b="1" dirty="0">
                  <a:solidFill>
                    <a:srgbClr val="00B08A"/>
                  </a:solidFill>
                </a:rPr>
                <a:t> </a:t>
              </a:r>
              <a:r>
                <a:rPr lang="en-US" b="1" dirty="0" err="1">
                  <a:solidFill>
                    <a:srgbClr val="00B08A"/>
                  </a:solidFill>
                </a:rPr>
                <a:t>sw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8" name="Speech Bubble: Rectangle 28">
              <a:extLst>
                <a:ext uri="{FF2B5EF4-FFF2-40B4-BE49-F238E27FC236}">
                  <a16:creationId xmlns:a16="http://schemas.microsoft.com/office/drawing/2014/main" id="{9897807C-B133-2C21-01FC-97751D4CFE4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505578" y="1419060"/>
              <a:ext cx="782909" cy="194004"/>
            </a:xfrm>
            <a:prstGeom prst="wedgeRectCallout">
              <a:avLst>
                <a:gd name="adj1" fmla="val -55836"/>
                <a:gd name="adj2" fmla="val -91514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cxt</a:t>
              </a:r>
              <a:r>
                <a:rPr lang="en-US" b="1" dirty="0">
                  <a:solidFill>
                    <a:srgbClr val="00B08A"/>
                  </a:solidFill>
                </a:rPr>
                <a:t> </a:t>
              </a:r>
              <a:r>
                <a:rPr lang="en-US" b="1" dirty="0" err="1">
                  <a:solidFill>
                    <a:srgbClr val="00B08A"/>
                  </a:solidFill>
                </a:rPr>
                <a:t>sw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59" name="Speech Bubble: Rectangle 29">
              <a:extLst>
                <a:ext uri="{FF2B5EF4-FFF2-40B4-BE49-F238E27FC236}">
                  <a16:creationId xmlns:a16="http://schemas.microsoft.com/office/drawing/2014/main" id="{3D2E5EC4-314D-2E0E-42AD-CDF7B648016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32101" y="1449342"/>
              <a:ext cx="444806" cy="194004"/>
            </a:xfrm>
            <a:prstGeom prst="wedgeRectCallout">
              <a:avLst>
                <a:gd name="adj1" fmla="val -43155"/>
                <a:gd name="adj2" fmla="val -97432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irq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0" name="Speech Bubble: Rectangle 30">
              <a:extLst>
                <a:ext uri="{FF2B5EF4-FFF2-40B4-BE49-F238E27FC236}">
                  <a16:creationId xmlns:a16="http://schemas.microsoft.com/office/drawing/2014/main" id="{994141B9-790A-F90A-3856-89F7E78B70A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77049" y="1465527"/>
              <a:ext cx="444806" cy="194004"/>
            </a:xfrm>
            <a:prstGeom prst="wedgeRectCallout">
              <a:avLst>
                <a:gd name="adj1" fmla="val 47761"/>
                <a:gd name="adj2" fmla="val -87478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irq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2" name="Speech Bubble: Rectangle 31">
              <a:extLst>
                <a:ext uri="{FF2B5EF4-FFF2-40B4-BE49-F238E27FC236}">
                  <a16:creationId xmlns:a16="http://schemas.microsoft.com/office/drawing/2014/main" id="{005077C4-DF6D-3EF5-6429-988D476327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75494" y="2174391"/>
              <a:ext cx="829461" cy="194004"/>
            </a:xfrm>
            <a:prstGeom prst="wedgeRectCallout">
              <a:avLst>
                <a:gd name="adj1" fmla="val 45357"/>
                <a:gd name="adj2" fmla="val -109896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proto.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4" name="Speech Bubble: Rectangle 33">
              <a:extLst>
                <a:ext uri="{FF2B5EF4-FFF2-40B4-BE49-F238E27FC236}">
                  <a16:creationId xmlns:a16="http://schemas.microsoft.com/office/drawing/2014/main" id="{6AB26293-DD71-CD19-676E-017B75D572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60968" y="990094"/>
              <a:ext cx="630987" cy="194004"/>
            </a:xfrm>
            <a:prstGeom prst="wedgeRectCallout">
              <a:avLst>
                <a:gd name="adj1" fmla="val -57308"/>
                <a:gd name="adj2" fmla="val 96265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8A"/>
                  </a:solidFill>
                </a:rPr>
                <a:t>ser.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65" name="Speech Bubble: Rectangle 34">
              <a:extLst>
                <a:ext uri="{FF2B5EF4-FFF2-40B4-BE49-F238E27FC236}">
                  <a16:creationId xmlns:a16="http://schemas.microsoft.com/office/drawing/2014/main" id="{529F11A7-F50B-2F3A-623C-2C0641AEB5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145880" y="1010600"/>
              <a:ext cx="782909" cy="194004"/>
            </a:xfrm>
            <a:prstGeom prst="wedgeRectCallout">
              <a:avLst>
                <a:gd name="adj1" fmla="val 34933"/>
                <a:gd name="adj2" fmla="val 82769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deser</a:t>
              </a:r>
              <a:r>
                <a:rPr lang="en-US" b="1" dirty="0">
                  <a:solidFill>
                    <a:srgbClr val="00B08A"/>
                  </a:solidFill>
                </a:rPr>
                <a:t>.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</p:grp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3BC7BF7-41E6-6638-03D3-F35A71E3B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140598"/>
              </p:ext>
            </p:extLst>
          </p:nvPr>
        </p:nvGraphicFramePr>
        <p:xfrm>
          <a:off x="6896990" y="1974331"/>
          <a:ext cx="49295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15">
                  <a:extLst>
                    <a:ext uri="{9D8B030D-6E8A-4147-A177-3AD203B41FA5}">
                      <a16:colId xmlns:a16="http://schemas.microsoft.com/office/drawing/2014/main" val="174845045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3535013929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42341618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Kernel networking (inter-node)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Kernel networking (</a:t>
                      </a: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intra-node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9889155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copies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88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context switches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199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interrupts (</a:t>
                      </a:r>
                      <a:r>
                        <a:rPr lang="en-US" sz="1600" dirty="0" err="1"/>
                        <a:t>irqs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4891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proto. processing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4644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231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deserialization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0464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26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31"/>
    </mc:Choice>
    <mc:Fallback xmlns="">
      <p:transition spd="slow" advTm="91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1367 0.07709 -0.00794 0.19676 -0.00846 0.1963 C -0.00912 0.197 0.10846 0.19491 0.16484 0.19468 C 0.16523 0.16991 0.17057 0.08473 0.16484 -4.44444E-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11440464" cy="443198"/>
          </a:xfrm>
        </p:spPr>
        <p:txBody>
          <a:bodyPr/>
          <a:lstStyle/>
          <a:p>
            <a:r>
              <a:rPr lang="en-US" dirty="0"/>
              <a:t>DPDK-based User Space Packet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4" y="1238122"/>
            <a:ext cx="11021479" cy="5010278"/>
          </a:xfrm>
        </p:spPr>
        <p:txBody>
          <a:bodyPr/>
          <a:lstStyle/>
          <a:p>
            <a:r>
              <a:rPr lang="en-US" sz="2400" b="1" i="1" dirty="0"/>
              <a:t>Data Plane Development Kit (DPDK) allows user space apps to directly access packet data</a:t>
            </a:r>
          </a:p>
          <a:p>
            <a:pPr lvl="1"/>
            <a:r>
              <a:rPr lang="en-US" sz="2200" dirty="0"/>
              <a:t>NIC uses DMA to copy data into </a:t>
            </a:r>
            <a:r>
              <a:rPr lang="en-US" sz="2200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kernel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5"/>
                </a:solidFill>
              </a:rPr>
              <a:t>user space</a:t>
            </a:r>
            <a:r>
              <a:rPr lang="en-US" sz="2200" b="1" dirty="0"/>
              <a:t> </a:t>
            </a:r>
            <a:r>
              <a:rPr lang="en-US" sz="2200" dirty="0"/>
              <a:t>buffer</a:t>
            </a:r>
          </a:p>
          <a:p>
            <a:pPr lvl="1"/>
            <a:r>
              <a:rPr lang="en-US" sz="2200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Interrupt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5"/>
                </a:solidFill>
              </a:rPr>
              <a:t>use polling to find</a:t>
            </a:r>
            <a:r>
              <a:rPr lang="en-US" sz="2200" b="1" dirty="0"/>
              <a:t> </a:t>
            </a:r>
            <a:r>
              <a:rPr lang="en-US" sz="2200" dirty="0"/>
              <a:t>when packets arrive</a:t>
            </a:r>
          </a:p>
          <a:p>
            <a:pPr lvl="1"/>
            <a:r>
              <a:rPr lang="en-US" sz="2200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Copy packet data from kernel space to user space</a:t>
            </a:r>
          </a:p>
          <a:p>
            <a:pPr lvl="1"/>
            <a:r>
              <a:rPr lang="en-US" sz="2200" dirty="0"/>
              <a:t>Use </a:t>
            </a:r>
            <a:r>
              <a:rPr lang="en-US" sz="2200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system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5"/>
                </a:solidFill>
              </a:rPr>
              <a:t>regular function call </a:t>
            </a:r>
            <a:r>
              <a:rPr lang="en-US" sz="2200" dirty="0"/>
              <a:t>to transmit packet from user space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200" dirty="0"/>
              <a:t>F-stack</a:t>
            </a:r>
            <a:r>
              <a:rPr lang="en-US" sz="2200" baseline="30000" dirty="0"/>
              <a:t>[1]</a:t>
            </a:r>
            <a:r>
              <a:rPr lang="en-US" sz="2200" dirty="0"/>
              <a:t>, </a:t>
            </a:r>
            <a:r>
              <a:rPr lang="en-US" sz="2200" dirty="0" err="1"/>
              <a:t>mTCP</a:t>
            </a:r>
            <a:r>
              <a:rPr lang="en-US" sz="2200" baseline="30000" dirty="0"/>
              <a:t>[2]</a:t>
            </a:r>
            <a:endParaRPr lang="en-US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Kernel-bypass networking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2B83BF-59CE-F4FD-8070-BF2354DBE8D2}"/>
              </a:ext>
            </a:extLst>
          </p:cNvPr>
          <p:cNvGrpSpPr/>
          <p:nvPr/>
        </p:nvGrpSpPr>
        <p:grpSpPr>
          <a:xfrm>
            <a:off x="4460524" y="3608855"/>
            <a:ext cx="2493640" cy="3098550"/>
            <a:chOff x="7593073" y="3529456"/>
            <a:chExt cx="2493640" cy="3098550"/>
          </a:xfrm>
        </p:grpSpPr>
        <p:sp>
          <p:nvSpPr>
            <p:cNvPr id="30" name="CustomShape 2">
              <a:extLst>
                <a:ext uri="{FF2B5EF4-FFF2-40B4-BE49-F238E27FC236}">
                  <a16:creationId xmlns:a16="http://schemas.microsoft.com/office/drawing/2014/main" id="{B4B7DEC1-629E-DE9A-D550-7DFFAB739E45}"/>
                </a:ext>
              </a:extLst>
            </p:cNvPr>
            <p:cNvSpPr/>
            <p:nvPr/>
          </p:nvSpPr>
          <p:spPr>
            <a:xfrm>
              <a:off x="7593073" y="3853983"/>
              <a:ext cx="2431781" cy="12591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CustomShape 8">
              <a:extLst>
                <a:ext uri="{FF2B5EF4-FFF2-40B4-BE49-F238E27FC236}">
                  <a16:creationId xmlns:a16="http://schemas.microsoft.com/office/drawing/2014/main" id="{30FEC754-845C-C591-4976-AB9BE83644E3}"/>
                </a:ext>
              </a:extLst>
            </p:cNvPr>
            <p:cNvSpPr/>
            <p:nvPr/>
          </p:nvSpPr>
          <p:spPr>
            <a:xfrm>
              <a:off x="7593087" y="5375940"/>
              <a:ext cx="2440659" cy="551013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CustomShape 11">
              <a:extLst>
                <a:ext uri="{FF2B5EF4-FFF2-40B4-BE49-F238E27FC236}">
                  <a16:creationId xmlns:a16="http://schemas.microsoft.com/office/drawing/2014/main" id="{FEDC58C5-10D6-A1C9-F96F-0976CD5B5BA9}"/>
                </a:ext>
              </a:extLst>
            </p:cNvPr>
            <p:cNvSpPr/>
            <p:nvPr/>
          </p:nvSpPr>
          <p:spPr>
            <a:xfrm>
              <a:off x="7593073" y="6253144"/>
              <a:ext cx="2431781" cy="374862"/>
            </a:xfrm>
            <a:prstGeom prst="rect">
              <a:avLst/>
            </a:prstGeom>
            <a:solidFill>
              <a:srgbClr val="B3B3B3"/>
            </a:solidFill>
            <a:ln>
              <a:solidFill>
                <a:srgbClr val="0D0D0D"/>
              </a:solidFill>
            </a:ln>
          </p:spPr>
          <p:txBody>
            <a:bodyPr/>
            <a:lstStyle/>
            <a:p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NIC</a:t>
              </a:r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DB72F1AD-E467-A2C2-D32B-6B61F076160B}"/>
                </a:ext>
              </a:extLst>
            </p:cNvPr>
            <p:cNvSpPr/>
            <p:nvPr/>
          </p:nvSpPr>
          <p:spPr>
            <a:xfrm flipV="1">
              <a:off x="8031763" y="5821907"/>
              <a:ext cx="0" cy="436589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A2AC9529-DE45-7749-CCE0-0C0F15BCD7CB}"/>
                </a:ext>
              </a:extLst>
            </p:cNvPr>
            <p:cNvSpPr/>
            <p:nvPr/>
          </p:nvSpPr>
          <p:spPr>
            <a:xfrm flipV="1">
              <a:off x="8031763" y="4640361"/>
              <a:ext cx="0" cy="827006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CustomShape 25">
              <a:extLst>
                <a:ext uri="{FF2B5EF4-FFF2-40B4-BE49-F238E27FC236}">
                  <a16:creationId xmlns:a16="http://schemas.microsoft.com/office/drawing/2014/main" id="{0BBBDEDB-4CCE-E320-24D3-CCBB2EC513E3}"/>
                </a:ext>
              </a:extLst>
            </p:cNvPr>
            <p:cNvSpPr/>
            <p:nvPr/>
          </p:nvSpPr>
          <p:spPr>
            <a:xfrm>
              <a:off x="7623582" y="5466995"/>
              <a:ext cx="813651" cy="354899"/>
            </a:xfrm>
            <a:prstGeom prst="rect">
              <a:avLst/>
            </a:prstGeom>
          </p:spPr>
          <p:txBody>
            <a:bodyPr wrap="none" lIns="89865" tIns="44935" rIns="89865" bIns="44935"/>
            <a:lstStyle/>
            <a:p>
              <a:pPr algn="l"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Kernel</a:t>
              </a:r>
              <a:endParaRPr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43" name="CustomShape 7">
              <a:extLst>
                <a:ext uri="{FF2B5EF4-FFF2-40B4-BE49-F238E27FC236}">
                  <a16:creationId xmlns:a16="http://schemas.microsoft.com/office/drawing/2014/main" id="{DCE27B7C-16B5-9D98-D092-C8CCB25EB5A4}"/>
                </a:ext>
              </a:extLst>
            </p:cNvPr>
            <p:cNvSpPr/>
            <p:nvPr/>
          </p:nvSpPr>
          <p:spPr>
            <a:xfrm>
              <a:off x="8585047" y="5030607"/>
              <a:ext cx="1501666" cy="354899"/>
            </a:xfrm>
            <a:prstGeom prst="rect">
              <a:avLst/>
            </a:prstGeom>
          </p:spPr>
          <p:txBody>
            <a:bodyPr wrap="none" lIns="89865" tIns="44935" rIns="89865" bIns="44935"/>
            <a:lstStyle/>
            <a:p>
              <a:pPr algn="l"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System calls</a:t>
              </a:r>
              <a:endParaRPr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44" name="CustomShape 7">
              <a:extLst>
                <a:ext uri="{FF2B5EF4-FFF2-40B4-BE49-F238E27FC236}">
                  <a16:creationId xmlns:a16="http://schemas.microsoft.com/office/drawing/2014/main" id="{EE348865-3B58-3EB5-BAE4-D29483CC531D}"/>
                </a:ext>
              </a:extLst>
            </p:cNvPr>
            <p:cNvSpPr/>
            <p:nvPr/>
          </p:nvSpPr>
          <p:spPr>
            <a:xfrm>
              <a:off x="8031763" y="5891430"/>
              <a:ext cx="1501666" cy="354899"/>
            </a:xfrm>
            <a:prstGeom prst="rect">
              <a:avLst/>
            </a:prstGeom>
          </p:spPr>
          <p:txBody>
            <a:bodyPr wrap="none" lIns="89865" tIns="44935" rIns="89865" bIns="44935"/>
            <a:lstStyle/>
            <a:p>
              <a:pPr algn="l"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Interrupts</a:t>
              </a:r>
              <a:endParaRPr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356C83-D79C-760E-2826-A37F8B7AF48D}"/>
                </a:ext>
              </a:extLst>
            </p:cNvPr>
            <p:cNvSpPr txBox="1"/>
            <p:nvPr/>
          </p:nvSpPr>
          <p:spPr>
            <a:xfrm>
              <a:off x="7938879" y="3529456"/>
              <a:ext cx="1561658" cy="369332"/>
            </a:xfrm>
            <a:prstGeom prst="rect">
              <a:avLst/>
            </a:prstGeom>
            <a:noFill/>
          </p:spPr>
          <p:txBody>
            <a:bodyPr wrap="none" lIns="91301" tIns="45653" rIns="91301" bIns="45653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Native Linux</a:t>
              </a:r>
            </a:p>
          </p:txBody>
        </p:sp>
        <p:sp>
          <p:nvSpPr>
            <p:cNvPr id="47" name="Line 24">
              <a:extLst>
                <a:ext uri="{FF2B5EF4-FFF2-40B4-BE49-F238E27FC236}">
                  <a16:creationId xmlns:a16="http://schemas.microsoft.com/office/drawing/2014/main" id="{14D8B311-FB44-7F32-9D2C-C02D06C15432}"/>
                </a:ext>
              </a:extLst>
            </p:cNvPr>
            <p:cNvSpPr/>
            <p:nvPr/>
          </p:nvSpPr>
          <p:spPr>
            <a:xfrm flipV="1">
              <a:off x="8572639" y="4645640"/>
              <a:ext cx="0" cy="827006"/>
            </a:xfrm>
            <a:prstGeom prst="line">
              <a:avLst/>
            </a:prstGeom>
            <a:ln>
              <a:solidFill>
                <a:srgbClr val="000000"/>
              </a:solidFill>
              <a:headEnd type="triangle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CustomShape 14">
              <a:extLst>
                <a:ext uri="{FF2B5EF4-FFF2-40B4-BE49-F238E27FC236}">
                  <a16:creationId xmlns:a16="http://schemas.microsoft.com/office/drawing/2014/main" id="{8876FBE1-075C-EF18-CFF8-C6E65680D2A4}"/>
                </a:ext>
              </a:extLst>
            </p:cNvPr>
            <p:cNvSpPr/>
            <p:nvPr/>
          </p:nvSpPr>
          <p:spPr>
            <a:xfrm>
              <a:off x="7719362" y="4035611"/>
              <a:ext cx="2129399" cy="610029"/>
            </a:xfrm>
            <a:prstGeom prst="roundRect">
              <a:avLst>
                <a:gd name="adj" fmla="val 36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63891F"/>
              </a:solidFill>
            </a:ln>
          </p:spPr>
          <p:txBody>
            <a:bodyPr wrap="none" lIns="89865" tIns="44935" rIns="89865" bIns="44935" anchor="ctr"/>
            <a:lstStyle/>
            <a:p>
              <a:pPr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User Applications</a:t>
              </a:r>
              <a:endParaRPr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542D88-2627-7B7B-4360-E06F4BED11D7}"/>
              </a:ext>
            </a:extLst>
          </p:cNvPr>
          <p:cNvGrpSpPr/>
          <p:nvPr/>
        </p:nvGrpSpPr>
        <p:grpSpPr>
          <a:xfrm>
            <a:off x="7186329" y="3608855"/>
            <a:ext cx="2828744" cy="3093806"/>
            <a:chOff x="4275758" y="3529456"/>
            <a:chExt cx="2828744" cy="3093806"/>
          </a:xfrm>
        </p:grpSpPr>
        <p:sp>
          <p:nvSpPr>
            <p:cNvPr id="36" name="CustomShape 2">
              <a:extLst>
                <a:ext uri="{FF2B5EF4-FFF2-40B4-BE49-F238E27FC236}">
                  <a16:creationId xmlns:a16="http://schemas.microsoft.com/office/drawing/2014/main" id="{0C0B7CD5-0B03-1BF3-A1AC-403FCF3C8305}"/>
                </a:ext>
              </a:extLst>
            </p:cNvPr>
            <p:cNvSpPr/>
            <p:nvPr/>
          </p:nvSpPr>
          <p:spPr>
            <a:xfrm>
              <a:off x="4275758" y="3887131"/>
              <a:ext cx="2828744" cy="132092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13D8CFFF-8279-1E35-A8F7-ECF79E5BC067}"/>
                </a:ext>
              </a:extLst>
            </p:cNvPr>
            <p:cNvSpPr/>
            <p:nvPr/>
          </p:nvSpPr>
          <p:spPr>
            <a:xfrm>
              <a:off x="6289370" y="3957488"/>
              <a:ext cx="815131" cy="616741"/>
            </a:xfrm>
            <a:prstGeom prst="rect">
              <a:avLst/>
            </a:prstGeom>
          </p:spPr>
          <p:txBody>
            <a:bodyPr wrap="none" lIns="89865" tIns="44935" rIns="89865" bIns="44935" anchor="ctr"/>
            <a:lstStyle/>
            <a:p>
              <a:pPr algn="ctr"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User</a:t>
              </a:r>
            </a:p>
            <a:p>
              <a:pPr algn="ctr"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Space</a:t>
              </a:r>
              <a:endParaRPr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38" name="CustomShape 8">
              <a:extLst>
                <a:ext uri="{FF2B5EF4-FFF2-40B4-BE49-F238E27FC236}">
                  <a16:creationId xmlns:a16="http://schemas.microsoft.com/office/drawing/2014/main" id="{27941AC0-46DA-9EB4-7BBA-3C8186C0B39A}"/>
                </a:ext>
              </a:extLst>
            </p:cNvPr>
            <p:cNvSpPr/>
            <p:nvPr/>
          </p:nvSpPr>
          <p:spPr>
            <a:xfrm>
              <a:off x="4275758" y="5375940"/>
              <a:ext cx="2828744" cy="551013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accent3"/>
              </a:solidFill>
            </a:ln>
          </p:spPr>
          <p:txBody>
            <a:bodyPr anchor="ctr"/>
            <a:lstStyle/>
            <a:p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Kernel</a:t>
              </a:r>
            </a:p>
          </p:txBody>
        </p:sp>
        <p:sp>
          <p:nvSpPr>
            <p:cNvPr id="39" name="CustomShape 11">
              <a:extLst>
                <a:ext uri="{FF2B5EF4-FFF2-40B4-BE49-F238E27FC236}">
                  <a16:creationId xmlns:a16="http://schemas.microsoft.com/office/drawing/2014/main" id="{2F05A7EE-BB82-0863-0402-B5CF76ABC6EB}"/>
                </a:ext>
              </a:extLst>
            </p:cNvPr>
            <p:cNvSpPr/>
            <p:nvPr/>
          </p:nvSpPr>
          <p:spPr>
            <a:xfrm>
              <a:off x="4275758" y="6248400"/>
              <a:ext cx="2828744" cy="374862"/>
            </a:xfrm>
            <a:prstGeom prst="rect">
              <a:avLst/>
            </a:prstGeom>
            <a:solidFill>
              <a:srgbClr val="B3B3B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NIC</a:t>
              </a:r>
            </a:p>
          </p:txBody>
        </p:sp>
        <p:sp>
          <p:nvSpPr>
            <p:cNvPr id="40" name="CustomShape 12">
              <a:extLst>
                <a:ext uri="{FF2B5EF4-FFF2-40B4-BE49-F238E27FC236}">
                  <a16:creationId xmlns:a16="http://schemas.microsoft.com/office/drawing/2014/main" id="{9AD424DD-3E52-A0A3-9159-4B2EFC66194A}"/>
                </a:ext>
              </a:extLst>
            </p:cNvPr>
            <p:cNvSpPr/>
            <p:nvPr/>
          </p:nvSpPr>
          <p:spPr>
            <a:xfrm>
              <a:off x="5859427" y="6236426"/>
              <a:ext cx="1126065" cy="354899"/>
            </a:xfrm>
            <a:prstGeom prst="rect">
              <a:avLst/>
            </a:prstGeom>
          </p:spPr>
          <p:txBody>
            <a:bodyPr wrap="none" lIns="89865" tIns="44935" rIns="89865" bIns="44935"/>
            <a:lstStyle/>
            <a:p>
              <a:pPr algn="r"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0F79141A-4C1D-3CD4-9395-C8B6171EB263}"/>
                </a:ext>
              </a:extLst>
            </p:cNvPr>
            <p:cNvSpPr/>
            <p:nvPr/>
          </p:nvSpPr>
          <p:spPr>
            <a:xfrm flipV="1">
              <a:off x="5805539" y="5059154"/>
              <a:ext cx="0" cy="1199341"/>
            </a:xfrm>
            <a:prstGeom prst="line">
              <a:avLst/>
            </a:prstGeom>
            <a:ln>
              <a:solidFill>
                <a:srgbClr val="000000"/>
              </a:solidFill>
              <a:headEnd type="triangle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CustomShape 26">
              <a:extLst>
                <a:ext uri="{FF2B5EF4-FFF2-40B4-BE49-F238E27FC236}">
                  <a16:creationId xmlns:a16="http://schemas.microsoft.com/office/drawing/2014/main" id="{2AE343A8-E1B9-57A2-B867-69FAB1A3B7F3}"/>
                </a:ext>
              </a:extLst>
            </p:cNvPr>
            <p:cNvSpPr/>
            <p:nvPr/>
          </p:nvSpPr>
          <p:spPr>
            <a:xfrm>
              <a:off x="5798552" y="5443490"/>
              <a:ext cx="926804" cy="354899"/>
            </a:xfrm>
            <a:prstGeom prst="rect">
              <a:avLst/>
            </a:prstGeom>
          </p:spPr>
          <p:txBody>
            <a:bodyPr wrap="none" lIns="89865" tIns="44935" rIns="89865" bIns="44935"/>
            <a:lstStyle/>
            <a:p>
              <a:pPr algn="l"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bypass</a:t>
              </a:r>
              <a:endParaRPr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7BBCBE2-D7C7-F21E-DA27-F5B967112733}"/>
                </a:ext>
              </a:extLst>
            </p:cNvPr>
            <p:cNvSpPr txBox="1"/>
            <p:nvPr/>
          </p:nvSpPr>
          <p:spPr>
            <a:xfrm>
              <a:off x="5293906" y="3529456"/>
              <a:ext cx="889987" cy="369332"/>
            </a:xfrm>
            <a:prstGeom prst="rect">
              <a:avLst/>
            </a:prstGeom>
            <a:noFill/>
          </p:spPr>
          <p:txBody>
            <a:bodyPr wrap="none" lIns="91301" tIns="45653" rIns="91301" bIns="45653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DPDK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C3191EEA-683C-0CA7-490F-B3A9D6396B84}"/>
                </a:ext>
              </a:extLst>
            </p:cNvPr>
            <p:cNvSpPr/>
            <p:nvPr/>
          </p:nvSpPr>
          <p:spPr>
            <a:xfrm>
              <a:off x="4370383" y="3966777"/>
              <a:ext cx="1918988" cy="607524"/>
            </a:xfrm>
            <a:prstGeom prst="roundRect">
              <a:avLst>
                <a:gd name="adj" fmla="val 185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63891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01" tIns="45653" rIns="91301" bIns="45653" rtlCol="0" anchor="ctr"/>
            <a:lstStyle/>
            <a:p>
              <a:pPr defTabSz="45653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Palatino Linotype"/>
                  <a:ea typeface="+mn-ea"/>
                  <a:cs typeface="+mn-cs"/>
                </a:rPr>
                <a:t>User Applications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EE4A72F-8A7C-9170-B361-C60E5C063C62}"/>
                </a:ext>
              </a:extLst>
            </p:cNvPr>
            <p:cNvSpPr/>
            <p:nvPr/>
          </p:nvSpPr>
          <p:spPr>
            <a:xfrm>
              <a:off x="4370385" y="4684281"/>
              <a:ext cx="2625394" cy="374860"/>
            </a:xfrm>
            <a:prstGeom prst="roundRect">
              <a:avLst>
                <a:gd name="adj" fmla="val 19404"/>
              </a:avLst>
            </a:prstGeom>
            <a:solidFill>
              <a:srgbClr val="ABD958"/>
            </a:solidFill>
            <a:ln>
              <a:solidFill>
                <a:srgbClr val="63891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01" tIns="45653" rIns="91301" bIns="45653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Poll Mode Driver (PMD)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AD412B-3C4E-DF15-A3D2-41071EFFC937}"/>
              </a:ext>
            </a:extLst>
          </p:cNvPr>
          <p:cNvSpPr txBox="1"/>
          <p:nvPr/>
        </p:nvSpPr>
        <p:spPr>
          <a:xfrm>
            <a:off x="434340" y="6249313"/>
            <a:ext cx="39645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>
                <a:hlinkClick r:id="rId3"/>
              </a:rPr>
              <a:t>https://github.com/F-Stack/f-stack</a:t>
            </a:r>
            <a:endParaRPr lang="en-US" sz="1100" dirty="0"/>
          </a:p>
          <a:p>
            <a:r>
              <a:rPr lang="en-US" sz="1100" dirty="0"/>
              <a:t>[2] Jeong et al. </a:t>
            </a:r>
            <a:r>
              <a:rPr lang="en-US" sz="1100" dirty="0" err="1"/>
              <a:t>mTCP</a:t>
            </a:r>
            <a:r>
              <a:rPr lang="en-US" sz="1100" dirty="0"/>
              <a:t>: a highly scalable user-level TCP stack for multicore systems." NSDI 14</a:t>
            </a:r>
          </a:p>
        </p:txBody>
      </p:sp>
    </p:spTree>
    <p:extLst>
      <p:ext uri="{BB962C8B-B14F-4D97-AF65-F5344CB8AC3E}">
        <p14:creationId xmlns:p14="http://schemas.microsoft.com/office/powerpoint/2010/main" val="63396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2473457-677A-D9E6-5493-00E3A948D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613798"/>
              </p:ext>
            </p:extLst>
          </p:nvPr>
        </p:nvGraphicFramePr>
        <p:xfrm>
          <a:off x="7122762" y="2278445"/>
          <a:ext cx="49295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15">
                  <a:extLst>
                    <a:ext uri="{9D8B030D-6E8A-4147-A177-3AD203B41FA5}">
                      <a16:colId xmlns:a16="http://schemas.microsoft.com/office/drawing/2014/main" val="174845045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3535013929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42341618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Kernel-based networking (</a:t>
                      </a: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intra-node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Shared Memory Processing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9889155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copies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88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context switches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199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interrupts (</a:t>
                      </a:r>
                      <a:r>
                        <a:rPr lang="en-US" sz="1600" dirty="0" err="1"/>
                        <a:t>irqs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4891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proto. processing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4644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231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deserialization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0464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Principle of Shared Memory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5" y="1238122"/>
            <a:ext cx="7254275" cy="1753007"/>
          </a:xfrm>
        </p:spPr>
        <p:txBody>
          <a:bodyPr/>
          <a:lstStyle/>
          <a:p>
            <a:pPr marL="342900" indent="-342900"/>
            <a:r>
              <a:rPr lang="en-US" sz="2400" b="1" dirty="0">
                <a:ea typeface="Fira Sans" panose="020B0503050000020004" pitchFamily="34" charset="0"/>
                <a:cs typeface="Calibri" panose="020F0502020204030204" pitchFamily="34" charset="0"/>
              </a:rPr>
              <a:t>Bypass the kernel</a:t>
            </a:r>
          </a:p>
          <a:p>
            <a:pPr marL="342900" indent="-342900"/>
            <a:r>
              <a:rPr lang="en-US" sz="2400" b="1" dirty="0">
                <a:ea typeface="Fira Sans" panose="020B0503050000020004" pitchFamily="34" charset="0"/>
                <a:cs typeface="Calibri" panose="020F0502020204030204" pitchFamily="34" charset="0"/>
              </a:rPr>
              <a:t>Overhead saving by shared memory processing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  <a:cs typeface="Calibri" panose="020F0502020204030204" pitchFamily="34" charset="0"/>
              </a:rPr>
              <a:t>Context switch, interrupt, copy, protocol processing, serialization/de-serialization</a:t>
            </a:r>
          </a:p>
          <a:p>
            <a:pPr marL="342900" indent="-342900"/>
            <a:r>
              <a:rPr lang="en-US" sz="2400" b="1" dirty="0">
                <a:ea typeface="Fira Sans" panose="020B0503050000020004" pitchFamily="34" charset="0"/>
                <a:cs typeface="Calibri" panose="020F0502020204030204" pitchFamily="34" charset="0"/>
              </a:rPr>
              <a:t>Pass by reference</a:t>
            </a:r>
            <a:endParaRPr lang="en-US" sz="2000" dirty="0">
              <a:ea typeface="Fira Sans" panose="020B0503050000020004" pitchFamily="34" charset="0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DB22F3-59E7-8434-D140-73E0910F24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52618" y="3257552"/>
            <a:ext cx="4133832" cy="3000230"/>
            <a:chOff x="1752618" y="3257552"/>
            <a:chExt cx="4133832" cy="300023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96BDE8C-BA6E-CDEF-F729-17848E9BDE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4926" y="3257552"/>
              <a:ext cx="3656274" cy="28133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r>
                <a:rPr lang="en-US" b="1" i="1" dirty="0"/>
                <a:t>Node 1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D6525DE-A8EB-F466-0EC9-B20AEC719E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7870" y="4092070"/>
              <a:ext cx="1452922" cy="321301"/>
            </a:xfrm>
            <a:prstGeom prst="roundRect">
              <a:avLst/>
            </a:prstGeom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/>
                <a:t>User application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BE302C2-6185-61CF-F178-1AC1DA5CE4F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2932202" y="4413371"/>
              <a:ext cx="4259" cy="23910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496FD0-C1C9-F588-DDBA-51F6376385BE}"/>
                </a:ext>
              </a:extLst>
            </p:cNvPr>
            <p:cNvCxnSpPr>
              <a:cxnSpLocks noGrp="1" noRot="1" noMove="1" noResize="1" noEditPoints="1" noAdjustHandles="1" noChangeArrowheads="1" noChangeShapeType="1"/>
              <a:endCxn id="57" idx="0"/>
            </p:cNvCxnSpPr>
            <p:nvPr/>
          </p:nvCxnSpPr>
          <p:spPr>
            <a:xfrm flipH="1">
              <a:off x="3943981" y="5690066"/>
              <a:ext cx="2983" cy="184955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216CC3-C68D-B561-6A87-7847AFF73A0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374278" y="3948940"/>
              <a:ext cx="1161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Userspace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29A0A3-08E3-71FC-0E0F-C162FA8EBBB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241099" y="5331508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</a:rPr>
                <a:t>Kernel space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CC7A960-54DD-CD1D-67C9-296A5DA9786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48626" y="4770148"/>
              <a:ext cx="4037824" cy="0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57807FA-AAC8-318B-6482-EFB1A568811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933519" y="4887817"/>
              <a:ext cx="1625" cy="252062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C0328991-7FA8-DEB5-6C1D-062CC004EB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24085" y="5139879"/>
              <a:ext cx="2859650" cy="55018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latin typeface="Corbel" pitchFamily="34" charset="0"/>
                </a:rPr>
                <a:t>Kernel protocol stack</a:t>
              </a:r>
              <a:endParaRPr lang="en-US" sz="1600" b="1" dirty="0">
                <a:solidFill>
                  <a:schemeClr val="bg1">
                    <a:lumMod val="85000"/>
                  </a:schemeClr>
                </a:solidFill>
                <a:latin typeface="Corbel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FD065410-36DA-7984-6364-DAA5F49AED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24085" y="4652479"/>
              <a:ext cx="820493" cy="235338"/>
            </a:xfrm>
            <a:prstGeom prst="roundRect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socket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47D12B3-2C67-CEE2-67A4-DED8A7BF1EB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459226" y="5875021"/>
              <a:ext cx="969510" cy="382761"/>
              <a:chOff x="1481590" y="4967331"/>
              <a:chExt cx="969510" cy="38276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1FA89C86-C94F-485F-FA45-40DF3770CF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81590" y="4967331"/>
                <a:ext cx="969510" cy="382761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Gill Sans MT" panose="020B0502020104020203" pitchFamily="34" charset="77"/>
                  </a:rPr>
                  <a:t>NIC</a:t>
                </a:r>
              </a:p>
            </p:txBody>
          </p:sp>
          <p:pic>
            <p:nvPicPr>
              <p:cNvPr id="58" name="Picture 2" descr="PC network card icon vector clip art | Free SVG">
                <a:extLst>
                  <a:ext uri="{FF2B5EF4-FFF2-40B4-BE49-F238E27FC236}">
                    <a16:creationId xmlns:a16="http://schemas.microsoft.com/office/drawing/2014/main" id="{F27200BC-58AC-633B-DCE9-752021AD2D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22" t="26786" r="10714" b="26333"/>
              <a:stretch/>
            </p:blipFill>
            <p:spPr bwMode="auto">
              <a:xfrm>
                <a:off x="1540207" y="5061897"/>
                <a:ext cx="356445" cy="21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32AD7D5-FF52-7ECE-7941-4EA561774E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47027" y="4094511"/>
              <a:ext cx="1452922" cy="321301"/>
            </a:xfrm>
            <a:prstGeom prst="roundRect">
              <a:avLst/>
            </a:prstGeom>
            <a:solidFill>
              <a:srgbClr val="6FAD47"/>
            </a:solidFill>
            <a:ln>
              <a:tailEnd type="none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/>
                <a:t>User application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B68B466-1EB8-C4AA-537A-105DE3B1C81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4971359" y="4415812"/>
              <a:ext cx="4259" cy="23910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98C0DB20-4953-60FF-5FEE-DCB5C0BDB3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63242" y="4654920"/>
              <a:ext cx="820493" cy="235338"/>
            </a:xfrm>
            <a:prstGeom prst="roundRect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orbel" pitchFamily="34" charset="0"/>
                </a:rPr>
                <a:t>socket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48EF359-B976-B895-8D14-AF253DF716A2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54" idx="2"/>
            </p:cNvCxnSpPr>
            <p:nvPr/>
          </p:nvCxnSpPr>
          <p:spPr>
            <a:xfrm flipH="1">
              <a:off x="4972984" y="4890258"/>
              <a:ext cx="505" cy="26272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C0C10AD-5365-2B3A-4431-5CA438B588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0625" y="3436920"/>
              <a:ext cx="3166712" cy="427796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r>
                <a:rPr lang="en-US" sz="1400" dirty="0"/>
                <a:t>Shared Mem. Pool</a:t>
              </a:r>
              <a:endParaRPr lang="en-US" sz="1400" b="1" dirty="0"/>
            </a:p>
          </p:txBody>
        </p: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DDCC0D90-37D0-D0B7-6CD0-442BC80FBDCB}"/>
              </a:ext>
            </a:extLst>
          </p:cNvPr>
          <p:cNvCxnSpPr>
            <a:cxnSpLocks noGrp="1" noRot="1" noMove="1" noResize="1" noEditPoints="1" noAdjustHandles="1" noChangeArrowheads="1" noChangeShapeType="1"/>
            <a:stCxn id="22" idx="3"/>
            <a:endCxn id="52" idx="1"/>
          </p:cNvCxnSpPr>
          <p:nvPr/>
        </p:nvCxnSpPr>
        <p:spPr>
          <a:xfrm>
            <a:off x="3660792" y="4252721"/>
            <a:ext cx="586235" cy="2441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FD9CB35-27DF-A5F6-C626-0FCFCBABD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93333" y="4009057"/>
            <a:ext cx="449020" cy="17939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Ref.</a:t>
            </a:r>
          </a:p>
        </p:txBody>
      </p: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1B4629E3-B68D-5E38-CDC6-010136361B0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968248" y="3657728"/>
            <a:ext cx="972156" cy="438361"/>
          </a:xfrm>
          <a:prstGeom prst="curvedConnector3">
            <a:avLst>
              <a:gd name="adj1" fmla="val 50000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F6B99179-EBF6-0F24-4D53-C630A9BC19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4402472" y="3614615"/>
            <a:ext cx="436647" cy="510557"/>
          </a:xfrm>
          <a:prstGeom prst="curved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B1093A8-4C90-1931-5730-9F480BA08B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07924" y="4463000"/>
            <a:ext cx="1441454" cy="219285"/>
            <a:chOff x="3207924" y="4463000"/>
            <a:chExt cx="1441454" cy="219285"/>
          </a:xfrm>
        </p:grpSpPr>
        <p:sp>
          <p:nvSpPr>
            <p:cNvPr id="2048" name="Speech Bubble: Rectangle 33">
              <a:extLst>
                <a:ext uri="{FF2B5EF4-FFF2-40B4-BE49-F238E27FC236}">
                  <a16:creationId xmlns:a16="http://schemas.microsoft.com/office/drawing/2014/main" id="{9AC43562-1F58-FC09-EFE8-3567E86913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3207924" y="4463000"/>
              <a:ext cx="630987" cy="194004"/>
            </a:xfrm>
            <a:prstGeom prst="wedgeRectCallout">
              <a:avLst>
                <a:gd name="adj1" fmla="val 26316"/>
                <a:gd name="adj2" fmla="val -147558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irq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  <p:sp>
          <p:nvSpPr>
            <p:cNvPr id="2049" name="Speech Bubble: Rectangle 33">
              <a:extLst>
                <a:ext uri="{FF2B5EF4-FFF2-40B4-BE49-F238E27FC236}">
                  <a16:creationId xmlns:a16="http://schemas.microsoft.com/office/drawing/2014/main" id="{72409FD3-30EB-2FDD-3F41-3C649BBCA7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ltGray">
            <a:xfrm>
              <a:off x="4018391" y="4488281"/>
              <a:ext cx="630987" cy="194004"/>
            </a:xfrm>
            <a:prstGeom prst="wedgeRectCallout">
              <a:avLst>
                <a:gd name="adj1" fmla="val -19977"/>
                <a:gd name="adj2" fmla="val -131192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B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8A"/>
                  </a:solidFill>
                </a:rPr>
                <a:t>irq</a:t>
              </a:r>
              <a:endParaRPr lang="en-GB" b="1" dirty="0">
                <a:solidFill>
                  <a:srgbClr val="00B08A"/>
                </a:solidFill>
              </a:endParaRPr>
            </a:p>
          </p:txBody>
        </p:sp>
      </p:grpSp>
      <p:pic>
        <p:nvPicPr>
          <p:cNvPr id="2050" name="Picture 2" descr="Mail - Free interface icons">
            <a:extLst>
              <a:ext uri="{FF2B5EF4-FFF2-40B4-BE49-F238E27FC236}">
                <a16:creationId xmlns:a16="http://schemas.microsoft.com/office/drawing/2014/main" id="{541A126F-9239-D999-97B8-CEF4143647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4069" y="3843498"/>
            <a:ext cx="456114" cy="4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1" name="Table 5">
            <a:extLst>
              <a:ext uri="{FF2B5EF4-FFF2-40B4-BE49-F238E27FC236}">
                <a16:creationId xmlns:a16="http://schemas.microsoft.com/office/drawing/2014/main" id="{59E201A9-99DB-CD21-4DD2-6FA9987CC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97245"/>
              </p:ext>
            </p:extLst>
          </p:nvPr>
        </p:nvGraphicFramePr>
        <p:xfrm>
          <a:off x="7122761" y="2278445"/>
          <a:ext cx="49295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15">
                  <a:extLst>
                    <a:ext uri="{9D8B030D-6E8A-4147-A177-3AD203B41FA5}">
                      <a16:colId xmlns:a16="http://schemas.microsoft.com/office/drawing/2014/main" val="174845045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3535013929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42341618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Kernel-based networking (</a:t>
                      </a: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intra-node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Shared Memory Processing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9889155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copies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88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context switches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199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interrupts (</a:t>
                      </a:r>
                      <a:r>
                        <a:rPr lang="en-US" sz="1600" dirty="0" err="1"/>
                        <a:t>irqs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2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4891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proto. processing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4644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231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deserialization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04640"/>
                  </a:ext>
                </a:extLst>
              </a:tr>
            </a:tbl>
          </a:graphicData>
        </a:graphic>
      </p:graphicFrame>
      <p:graphicFrame>
        <p:nvGraphicFramePr>
          <p:cNvPr id="2052" name="Table 5">
            <a:extLst>
              <a:ext uri="{FF2B5EF4-FFF2-40B4-BE49-F238E27FC236}">
                <a16:creationId xmlns:a16="http://schemas.microsoft.com/office/drawing/2014/main" id="{0DAC4260-4953-FBC1-3A83-DEF3804BE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677702"/>
              </p:ext>
            </p:extLst>
          </p:nvPr>
        </p:nvGraphicFramePr>
        <p:xfrm>
          <a:off x="7123397" y="2278445"/>
          <a:ext cx="49295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15">
                  <a:extLst>
                    <a:ext uri="{9D8B030D-6E8A-4147-A177-3AD203B41FA5}">
                      <a16:colId xmlns:a16="http://schemas.microsoft.com/office/drawing/2014/main" val="1748450459"/>
                    </a:ext>
                  </a:extLst>
                </a:gridCol>
                <a:gridCol w="1423772">
                  <a:extLst>
                    <a:ext uri="{9D8B030D-6E8A-4147-A177-3AD203B41FA5}">
                      <a16:colId xmlns:a16="http://schemas.microsoft.com/office/drawing/2014/main" val="3535013929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42341618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Kernel-based networking (</a:t>
                      </a: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intra-node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Shared Memory Processing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9889155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copies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88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context switches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1995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interrupts (</a:t>
                      </a:r>
                      <a:r>
                        <a:rPr lang="en-US" sz="1600" dirty="0" err="1"/>
                        <a:t>irqs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891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proto. processing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4644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231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deserialization</a:t>
                      </a:r>
                    </a:p>
                  </a:txBody>
                  <a:tcPr marL="0" marR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solidFill>
                              <a:srgbClr val="01BE4C"/>
                            </a:solidFill>
                          </a:ln>
                          <a:solidFill>
                            <a:srgbClr val="01BE4C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rgbClr val="B1001C"/>
                            </a:solidFill>
                          </a:ln>
                          <a:solidFill>
                            <a:srgbClr val="B1001C"/>
                          </a:solidFill>
                        </a:rPr>
                        <a:t>0</a:t>
                      </a:r>
                      <a:endParaRPr lang="en-US" sz="1200" dirty="0">
                        <a:ln>
                          <a:solidFill>
                            <a:srgbClr val="B1001C"/>
                          </a:solidFill>
                        </a:ln>
                        <a:solidFill>
                          <a:srgbClr val="B1001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04640"/>
                  </a:ext>
                </a:extLst>
              </a:tr>
            </a:tbl>
          </a:graphicData>
        </a:graphic>
      </p:graphicFrame>
      <p:sp>
        <p:nvSpPr>
          <p:cNvPr id="2053" name="Speech Bubble: Rectangle 33">
            <a:extLst>
              <a:ext uri="{FF2B5EF4-FFF2-40B4-BE49-F238E27FC236}">
                <a16:creationId xmlns:a16="http://schemas.microsoft.com/office/drawing/2014/main" id="{D03CB0B6-EF02-87CA-9A8A-014D1D6CAE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4305078" y="3714476"/>
            <a:ext cx="969510" cy="296715"/>
          </a:xfrm>
          <a:prstGeom prst="wedgeRectCallout">
            <a:avLst>
              <a:gd name="adj1" fmla="val -52021"/>
              <a:gd name="adj2" fmla="val 112404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polling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9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31"/>
    </mc:Choice>
    <mc:Fallback xmlns="">
      <p:transition spd="slow" advTm="91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7 L 0.10039 -0.061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172 0 " pathEditMode="relative" ptsTypes="AA"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1AF6B-0CB4-4A94-12A5-5CA2730682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Shared Memory Processing is Being Widely Used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FBE2-37B8-A297-D02D-8D9E2A56E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289524" y="1238122"/>
            <a:ext cx="11083326" cy="5010278"/>
          </a:xfrm>
        </p:spPr>
        <p:txBody>
          <a:bodyPr/>
          <a:lstStyle/>
          <a:p>
            <a:r>
              <a:rPr lang="en-US" sz="2800" b="1" i="1" dirty="0"/>
              <a:t>Serverless Computing</a:t>
            </a:r>
          </a:p>
          <a:p>
            <a:pPr lvl="1"/>
            <a:r>
              <a:rPr lang="en-US" sz="2400" u="sng" dirty="0"/>
              <a:t>SPRIGHT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SIGCOMM’22</a:t>
            </a:r>
            <a:r>
              <a:rPr lang="en-US" sz="2400" dirty="0"/>
              <a:t>], Pheromone [</a:t>
            </a:r>
            <a:r>
              <a:rPr lang="en-US" sz="2400" b="1" dirty="0">
                <a:solidFill>
                  <a:schemeClr val="accent2"/>
                </a:solidFill>
              </a:rPr>
              <a:t>NSDI’23</a:t>
            </a:r>
            <a:r>
              <a:rPr lang="en-US" sz="2400" dirty="0"/>
              <a:t>], Ditto [</a:t>
            </a:r>
            <a:r>
              <a:rPr lang="en-US" sz="2400" b="1" dirty="0">
                <a:solidFill>
                  <a:schemeClr val="accent2"/>
                </a:solidFill>
              </a:rPr>
              <a:t>SIGCOMM’23</a:t>
            </a:r>
            <a:r>
              <a:rPr lang="en-US" sz="2400" dirty="0"/>
              <a:t>], </a:t>
            </a:r>
            <a:r>
              <a:rPr lang="en-US" sz="2400" dirty="0" err="1"/>
              <a:t>Faasm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ATC’20</a:t>
            </a:r>
            <a:r>
              <a:rPr lang="en-US" sz="2400" dirty="0"/>
              <a:t>]</a:t>
            </a:r>
          </a:p>
          <a:p>
            <a:r>
              <a:rPr lang="en-US" sz="2800" b="1" i="1" dirty="0"/>
              <a:t>Cellular Networks</a:t>
            </a:r>
          </a:p>
          <a:p>
            <a:pPr lvl="1"/>
            <a:r>
              <a:rPr lang="en-US" sz="2400" u="sng" dirty="0"/>
              <a:t>L25GC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SIGCOMM’22</a:t>
            </a:r>
            <a:r>
              <a:rPr lang="en-US" sz="2400" dirty="0"/>
              <a:t>]</a:t>
            </a:r>
          </a:p>
          <a:p>
            <a:r>
              <a:rPr lang="en-US" sz="2800" b="1" i="1" dirty="0"/>
              <a:t>Middleboxes</a:t>
            </a:r>
          </a:p>
          <a:p>
            <a:pPr lvl="1"/>
            <a:r>
              <a:rPr lang="en-US" sz="2400" u="sng" dirty="0" err="1"/>
              <a:t>Microboxes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SIGCOMM’18</a:t>
            </a:r>
            <a:r>
              <a:rPr lang="en-US" sz="2400" dirty="0"/>
              <a:t>], </a:t>
            </a:r>
            <a:r>
              <a:rPr lang="en-US" sz="2400" u="sng" dirty="0" err="1"/>
              <a:t>MiddleNet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NetSoft’22</a:t>
            </a:r>
            <a:r>
              <a:rPr lang="en-US" sz="2400" dirty="0"/>
              <a:t>]</a:t>
            </a:r>
          </a:p>
          <a:p>
            <a:r>
              <a:rPr lang="en-US" sz="2800" b="1" i="1" dirty="0"/>
              <a:t>Network Function Virtualization</a:t>
            </a:r>
          </a:p>
          <a:p>
            <a:pPr lvl="1"/>
            <a:r>
              <a:rPr lang="en-US" sz="2400" dirty="0" err="1"/>
              <a:t>Netmap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ATC’12</a:t>
            </a:r>
            <a:r>
              <a:rPr lang="en-US" sz="2400" dirty="0"/>
              <a:t>], </a:t>
            </a:r>
            <a:r>
              <a:rPr lang="en-US" sz="2400" u="sng" dirty="0" err="1"/>
              <a:t>NetVM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NSDI’14</a:t>
            </a:r>
            <a:r>
              <a:rPr lang="en-US" sz="2400" dirty="0">
                <a:solidFill>
                  <a:schemeClr val="accent2"/>
                </a:solidFill>
              </a:rPr>
              <a:t>]</a:t>
            </a:r>
            <a:r>
              <a:rPr lang="en-US" sz="2400" dirty="0"/>
              <a:t>, </a:t>
            </a:r>
            <a:r>
              <a:rPr lang="en-US" sz="2400" u="sng" dirty="0" err="1"/>
              <a:t>MiddleNet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NetSoft’22</a:t>
            </a:r>
            <a:r>
              <a:rPr lang="en-US" sz="2400" dirty="0"/>
              <a:t>]</a:t>
            </a:r>
          </a:p>
          <a:p>
            <a:r>
              <a:rPr lang="en-US" sz="2800" b="1" i="1" dirty="0"/>
              <a:t>ML/AI</a:t>
            </a:r>
          </a:p>
          <a:p>
            <a:pPr lvl="1"/>
            <a:r>
              <a:rPr lang="en-US" sz="2400" dirty="0"/>
              <a:t>Ray [</a:t>
            </a:r>
            <a:r>
              <a:rPr lang="en-US" sz="2400" b="1" dirty="0">
                <a:solidFill>
                  <a:schemeClr val="accent2"/>
                </a:solidFill>
              </a:rPr>
              <a:t>OSDI’18</a:t>
            </a:r>
            <a:r>
              <a:rPr lang="en-US" sz="2400" dirty="0"/>
              <a:t>], </a:t>
            </a:r>
            <a:r>
              <a:rPr lang="en-US" sz="2400" u="sng" dirty="0"/>
              <a:t>LIFL</a:t>
            </a:r>
            <a:r>
              <a:rPr lang="en-US" sz="2400" dirty="0"/>
              <a:t> [</a:t>
            </a:r>
            <a:r>
              <a:rPr lang="en-US" sz="2400" b="1" dirty="0">
                <a:solidFill>
                  <a:schemeClr val="accent2"/>
                </a:solidFill>
              </a:rPr>
              <a:t>MLSys’24</a:t>
            </a:r>
            <a:r>
              <a:rPr lang="en-US" sz="2400" dirty="0"/>
              <a:t>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FFB-096A-CC49-1F8D-00FC4E3B9B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7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9F06AD9-5A1D-8CAF-7E5D-3C9B867491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44766" y="5898524"/>
            <a:ext cx="1747234" cy="95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B7AC0-FAE3-321D-060D-FE4A8551D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Limitation of Shared Memory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FCA24-2477-BB54-6E16-AA3BCAB44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Tremendous improvements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data center networking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is limited to a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node</a:t>
            </a:r>
          </a:p>
          <a:p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we </a:t>
            </a:r>
            <a:r>
              <a:rPr lang="en-US" altLang="zh-CN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maximize shared memory processing?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/>
              <a:t>Locality-aware Placement</a:t>
            </a:r>
            <a:r>
              <a:rPr lang="en-US" baseline="30000" dirty="0"/>
              <a:t>[1][2]</a:t>
            </a:r>
          </a:p>
          <a:p>
            <a:r>
              <a:rPr lang="en-US" dirty="0"/>
              <a:t>Application deployments often have to </a:t>
            </a:r>
            <a:r>
              <a:rPr lang="en-US" b="1" i="1" dirty="0">
                <a:solidFill>
                  <a:schemeClr val="accent1"/>
                </a:solidFill>
              </a:rPr>
              <a:t>hyperscale</a:t>
            </a:r>
          </a:p>
          <a:p>
            <a:pPr lvl="1"/>
            <a:r>
              <a:rPr lang="en-US" dirty="0"/>
              <a:t>Not always realistic to apply locality-aware 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FF35D-3C31-6AF1-155D-5C7D02980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69EDB24C-49EF-BF77-07BC-5167B494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r="5434"/>
          <a:stretch/>
        </p:blipFill>
        <p:spPr bwMode="auto">
          <a:xfrm>
            <a:off x="6714074" y="1470458"/>
            <a:ext cx="5308963" cy="23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C33EDA1-300D-3890-3A4C-82E39D0CF5EB}"/>
              </a:ext>
            </a:extLst>
          </p:cNvPr>
          <p:cNvSpPr txBox="1"/>
          <p:nvPr/>
        </p:nvSpPr>
        <p:spPr>
          <a:xfrm>
            <a:off x="434339" y="6428679"/>
            <a:ext cx="97764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[1] Jin, Chao, et al. "Ditto: Efficient serverless analytics with elastic parallelism." SIGCOMM 2023.</a:t>
            </a:r>
          </a:p>
          <a:p>
            <a:r>
              <a:rPr lang="en-US" sz="1100" dirty="0"/>
              <a:t>[2] Qi, </a:t>
            </a:r>
            <a:r>
              <a:rPr lang="en-US" sz="1100" dirty="0" err="1"/>
              <a:t>Shixiong</a:t>
            </a:r>
            <a:r>
              <a:rPr lang="en-US" sz="1100" dirty="0"/>
              <a:t> , et al. "LIFL: A Lightweight, Event-driven Serverless Platform for Federated Learning." </a:t>
            </a:r>
            <a:r>
              <a:rPr lang="en-US" sz="1100" dirty="0" err="1"/>
              <a:t>MLSys</a:t>
            </a:r>
            <a:r>
              <a:rPr lang="en-US" sz="1100" dirty="0"/>
              <a:t> 2024.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4EC0E1C-6C74-580E-018C-9E1DD5716F76}"/>
              </a:ext>
            </a:extLst>
          </p:cNvPr>
          <p:cNvSpPr/>
          <p:nvPr/>
        </p:nvSpPr>
        <p:spPr>
          <a:xfrm>
            <a:off x="1718211" y="5007851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1</a:t>
            </a:r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E132A2A-F760-640F-0AE1-D5DE7D65CF92}"/>
              </a:ext>
            </a:extLst>
          </p:cNvPr>
          <p:cNvSpPr/>
          <p:nvPr/>
        </p:nvSpPr>
        <p:spPr>
          <a:xfrm>
            <a:off x="1787045" y="5127672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0C32631-9CC4-E82E-9DD9-5665761E043C}"/>
              </a:ext>
            </a:extLst>
          </p:cNvPr>
          <p:cNvSpPr/>
          <p:nvPr/>
        </p:nvSpPr>
        <p:spPr>
          <a:xfrm>
            <a:off x="1784404" y="5731402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ED670BF-A982-5863-FBF8-121FEF15F631}"/>
              </a:ext>
            </a:extLst>
          </p:cNvPr>
          <p:cNvSpPr/>
          <p:nvPr/>
        </p:nvSpPr>
        <p:spPr>
          <a:xfrm>
            <a:off x="2518951" y="5731402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F1CFDFF-8AD6-5774-9450-4C5A4FAD60E8}"/>
              </a:ext>
            </a:extLst>
          </p:cNvPr>
          <p:cNvSpPr/>
          <p:nvPr/>
        </p:nvSpPr>
        <p:spPr>
          <a:xfrm>
            <a:off x="3513265" y="5007851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2</a:t>
            </a: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6956A5-6116-0355-D91D-37BF68DE4E4E}"/>
              </a:ext>
            </a:extLst>
          </p:cNvPr>
          <p:cNvSpPr/>
          <p:nvPr/>
        </p:nvSpPr>
        <p:spPr>
          <a:xfrm>
            <a:off x="3582099" y="5127672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CFABFF3-E2BD-1D08-1F7F-DE76EB3A8CEC}"/>
              </a:ext>
            </a:extLst>
          </p:cNvPr>
          <p:cNvSpPr/>
          <p:nvPr/>
        </p:nvSpPr>
        <p:spPr>
          <a:xfrm>
            <a:off x="7133630" y="5007851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1</a:t>
            </a:r>
            <a:endParaRPr lang="en-US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150D870-4BFE-D604-59A2-D877B6967757}"/>
              </a:ext>
            </a:extLst>
          </p:cNvPr>
          <p:cNvSpPr/>
          <p:nvPr/>
        </p:nvSpPr>
        <p:spPr>
          <a:xfrm>
            <a:off x="7202464" y="5127672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0717B18-2735-ACB7-E644-67E38398DB2C}"/>
              </a:ext>
            </a:extLst>
          </p:cNvPr>
          <p:cNvSpPr/>
          <p:nvPr/>
        </p:nvSpPr>
        <p:spPr>
          <a:xfrm>
            <a:off x="8928684" y="5007851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2</a:t>
            </a:r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4419B45-9567-EF0B-7DBB-80E48EFBA8B7}"/>
              </a:ext>
            </a:extLst>
          </p:cNvPr>
          <p:cNvSpPr/>
          <p:nvPr/>
        </p:nvSpPr>
        <p:spPr>
          <a:xfrm>
            <a:off x="8997518" y="5127672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4079284-9940-8033-1E14-DF3C80036337}"/>
              </a:ext>
            </a:extLst>
          </p:cNvPr>
          <p:cNvSpPr/>
          <p:nvPr/>
        </p:nvSpPr>
        <p:spPr>
          <a:xfrm>
            <a:off x="1856033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02E518-FF81-B0B1-2DEF-4E2FF5E4F1F9}"/>
              </a:ext>
            </a:extLst>
          </p:cNvPr>
          <p:cNvSpPr/>
          <p:nvPr/>
        </p:nvSpPr>
        <p:spPr>
          <a:xfrm>
            <a:off x="2108858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D025302-1060-3E41-DFE7-B3C4278D189B}"/>
              </a:ext>
            </a:extLst>
          </p:cNvPr>
          <p:cNvSpPr/>
          <p:nvPr/>
        </p:nvSpPr>
        <p:spPr>
          <a:xfrm>
            <a:off x="2672404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4FB292-A5DC-3957-6AE8-BC3F3874936B}"/>
              </a:ext>
            </a:extLst>
          </p:cNvPr>
          <p:cNvSpPr/>
          <p:nvPr/>
        </p:nvSpPr>
        <p:spPr>
          <a:xfrm>
            <a:off x="2925229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20A861E-F423-D6D5-5F45-1EFB732D8F2E}"/>
              </a:ext>
            </a:extLst>
          </p:cNvPr>
          <p:cNvSpPr/>
          <p:nvPr/>
        </p:nvSpPr>
        <p:spPr>
          <a:xfrm>
            <a:off x="3488771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4C9F2D-8F8F-F76B-11BB-0174CEAAD76B}"/>
              </a:ext>
            </a:extLst>
          </p:cNvPr>
          <p:cNvSpPr/>
          <p:nvPr/>
        </p:nvSpPr>
        <p:spPr>
          <a:xfrm>
            <a:off x="3741596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2BE59BB-83D1-5C2A-DCF8-8E986284CEC6}"/>
              </a:ext>
            </a:extLst>
          </p:cNvPr>
          <p:cNvSpPr/>
          <p:nvPr/>
        </p:nvSpPr>
        <p:spPr>
          <a:xfrm>
            <a:off x="4305136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CE8B2-9273-82A4-FCBB-CB3F121352ED}"/>
              </a:ext>
            </a:extLst>
          </p:cNvPr>
          <p:cNvSpPr/>
          <p:nvPr/>
        </p:nvSpPr>
        <p:spPr>
          <a:xfrm>
            <a:off x="4557961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471BC61-0D27-1690-015C-3A6776281F5D}"/>
              </a:ext>
            </a:extLst>
          </p:cNvPr>
          <p:cNvSpPr/>
          <p:nvPr/>
        </p:nvSpPr>
        <p:spPr>
          <a:xfrm>
            <a:off x="7271452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8182DC-1C9B-5396-4EEA-A842D2253F53}"/>
              </a:ext>
            </a:extLst>
          </p:cNvPr>
          <p:cNvSpPr/>
          <p:nvPr/>
        </p:nvSpPr>
        <p:spPr>
          <a:xfrm>
            <a:off x="7524277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BA45D25-6FD5-DE44-8735-4C35707638F3}"/>
              </a:ext>
            </a:extLst>
          </p:cNvPr>
          <p:cNvSpPr/>
          <p:nvPr/>
        </p:nvSpPr>
        <p:spPr>
          <a:xfrm>
            <a:off x="8087823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187792C-75C1-2D73-EC8D-7FC491CBA006}"/>
              </a:ext>
            </a:extLst>
          </p:cNvPr>
          <p:cNvSpPr/>
          <p:nvPr/>
        </p:nvSpPr>
        <p:spPr>
          <a:xfrm>
            <a:off x="8340648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72248C3F-09B2-8047-29CA-D2300F6A9362}"/>
              </a:ext>
            </a:extLst>
          </p:cNvPr>
          <p:cNvSpPr/>
          <p:nvPr/>
        </p:nvSpPr>
        <p:spPr>
          <a:xfrm>
            <a:off x="8904190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ED66F3-12FE-133D-C8C9-B3985CB57116}"/>
              </a:ext>
            </a:extLst>
          </p:cNvPr>
          <p:cNvSpPr/>
          <p:nvPr/>
        </p:nvSpPr>
        <p:spPr>
          <a:xfrm>
            <a:off x="9157015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88ADFA58-10B1-D357-D778-93B9BA9C947C}"/>
              </a:ext>
            </a:extLst>
          </p:cNvPr>
          <p:cNvSpPr/>
          <p:nvPr/>
        </p:nvSpPr>
        <p:spPr>
          <a:xfrm>
            <a:off x="9720555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F52D56-E700-7ECF-1644-BC52C146C773}"/>
              </a:ext>
            </a:extLst>
          </p:cNvPr>
          <p:cNvSpPr/>
          <p:nvPr/>
        </p:nvSpPr>
        <p:spPr>
          <a:xfrm>
            <a:off x="9973380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CAD0EE-A325-C8E7-4033-BD0EED7764AE}"/>
              </a:ext>
            </a:extLst>
          </p:cNvPr>
          <p:cNvSpPr txBox="1"/>
          <p:nvPr/>
        </p:nvSpPr>
        <p:spPr>
          <a:xfrm>
            <a:off x="1559734" y="4068364"/>
            <a:ext cx="3710311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With</a:t>
            </a:r>
            <a:r>
              <a:rPr lang="en-US" sz="213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Locality-aware Placement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7884D1-7777-83F5-D012-DE0F9D1C163B}"/>
              </a:ext>
            </a:extLst>
          </p:cNvPr>
          <p:cNvSpPr txBox="1"/>
          <p:nvPr/>
        </p:nvSpPr>
        <p:spPr>
          <a:xfrm>
            <a:off x="6849356" y="4068363"/>
            <a:ext cx="4098238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Without</a:t>
            </a:r>
            <a:r>
              <a:rPr lang="en-US" sz="213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Locality-aware Placement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A93E51-D6A0-4AB2-B28D-4263C000C08B}"/>
              </a:ext>
            </a:extLst>
          </p:cNvPr>
          <p:cNvSpPr/>
          <p:nvPr/>
        </p:nvSpPr>
        <p:spPr>
          <a:xfrm>
            <a:off x="1856033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5CB9623-3B0A-D2FA-71B4-65E8972DA65D}"/>
              </a:ext>
            </a:extLst>
          </p:cNvPr>
          <p:cNvSpPr/>
          <p:nvPr/>
        </p:nvSpPr>
        <p:spPr>
          <a:xfrm>
            <a:off x="2140141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E5B7BDE-730C-B3B7-4739-FADA34A5691F}"/>
              </a:ext>
            </a:extLst>
          </p:cNvPr>
          <p:cNvSpPr/>
          <p:nvPr/>
        </p:nvSpPr>
        <p:spPr>
          <a:xfrm>
            <a:off x="2431068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326BDE-3E83-15E1-7703-69A085189E3D}"/>
              </a:ext>
            </a:extLst>
          </p:cNvPr>
          <p:cNvSpPr/>
          <p:nvPr/>
        </p:nvSpPr>
        <p:spPr>
          <a:xfrm>
            <a:off x="2721992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31EE40B-0846-7124-B2DE-21581E3FF648}"/>
              </a:ext>
            </a:extLst>
          </p:cNvPr>
          <p:cNvCxnSpPr>
            <a:stCxn id="44" idx="2"/>
            <a:endCxn id="68" idx="0"/>
          </p:cNvCxnSpPr>
          <p:nvPr/>
        </p:nvCxnSpPr>
        <p:spPr>
          <a:xfrm flipH="1">
            <a:off x="1907914" y="4872650"/>
            <a:ext cx="252825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DE5326B-ADDA-3B86-54AE-79FEE7A81E60}"/>
              </a:ext>
            </a:extLst>
          </p:cNvPr>
          <p:cNvCxnSpPr>
            <a:cxnSpLocks/>
            <a:stCxn id="46" idx="2"/>
            <a:endCxn id="69" idx="0"/>
          </p:cNvCxnSpPr>
          <p:nvPr/>
        </p:nvCxnSpPr>
        <p:spPr>
          <a:xfrm flipH="1">
            <a:off x="2192022" y="4872650"/>
            <a:ext cx="785088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08A383-F636-DFFB-E67E-0DDCA11DBB5E}"/>
              </a:ext>
            </a:extLst>
          </p:cNvPr>
          <p:cNvCxnSpPr>
            <a:cxnSpLocks/>
            <a:stCxn id="48" idx="2"/>
            <a:endCxn id="70" idx="0"/>
          </p:cNvCxnSpPr>
          <p:nvPr/>
        </p:nvCxnSpPr>
        <p:spPr>
          <a:xfrm flipH="1">
            <a:off x="2482949" y="4872650"/>
            <a:ext cx="1310528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8B89AC0-630E-FC65-B2A6-E14A5C3F08B6}"/>
              </a:ext>
            </a:extLst>
          </p:cNvPr>
          <p:cNvCxnSpPr>
            <a:cxnSpLocks/>
            <a:stCxn id="52" idx="2"/>
            <a:endCxn id="71" idx="0"/>
          </p:cNvCxnSpPr>
          <p:nvPr/>
        </p:nvCxnSpPr>
        <p:spPr>
          <a:xfrm flipH="1">
            <a:off x="2773873" y="4872650"/>
            <a:ext cx="1835969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D7969DB-8B2D-3E5E-5267-FB9F64ED1082}"/>
              </a:ext>
            </a:extLst>
          </p:cNvPr>
          <p:cNvSpPr/>
          <p:nvPr/>
        </p:nvSpPr>
        <p:spPr>
          <a:xfrm>
            <a:off x="7547812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2FE050-98E3-BDDC-DFC3-CD48754EBED6}"/>
              </a:ext>
            </a:extLst>
          </p:cNvPr>
          <p:cNvSpPr/>
          <p:nvPr/>
        </p:nvSpPr>
        <p:spPr>
          <a:xfrm>
            <a:off x="9346822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4B72DB-1238-03E3-2610-8C6AA6BBFFE3}"/>
              </a:ext>
            </a:extLst>
          </p:cNvPr>
          <p:cNvSpPr/>
          <p:nvPr/>
        </p:nvSpPr>
        <p:spPr>
          <a:xfrm>
            <a:off x="8122847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C32D8EE-9F09-D20F-842A-668F71E625C8}"/>
              </a:ext>
            </a:extLst>
          </p:cNvPr>
          <p:cNvSpPr/>
          <p:nvPr/>
        </p:nvSpPr>
        <p:spPr>
          <a:xfrm>
            <a:off x="9928673" y="51949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C1A8132-020C-9762-A78D-7E6842718E2A}"/>
              </a:ext>
            </a:extLst>
          </p:cNvPr>
          <p:cNvCxnSpPr>
            <a:cxnSpLocks/>
            <a:stCxn id="54" idx="2"/>
            <a:endCxn id="76" idx="0"/>
          </p:cNvCxnSpPr>
          <p:nvPr/>
        </p:nvCxnSpPr>
        <p:spPr>
          <a:xfrm>
            <a:off x="7576158" y="4872650"/>
            <a:ext cx="23535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490B563-1D19-5A3E-928E-ECEB2DF35817}"/>
              </a:ext>
            </a:extLst>
          </p:cNvPr>
          <p:cNvCxnSpPr>
            <a:cxnSpLocks/>
            <a:stCxn id="63" idx="2"/>
            <a:endCxn id="78" idx="0"/>
          </p:cNvCxnSpPr>
          <p:nvPr/>
        </p:nvCxnSpPr>
        <p:spPr>
          <a:xfrm flipH="1">
            <a:off x="8174728" y="4872650"/>
            <a:ext cx="1034168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2601E9-42FB-6C83-FC85-EA0A8F581C6B}"/>
              </a:ext>
            </a:extLst>
          </p:cNvPr>
          <p:cNvCxnSpPr>
            <a:cxnSpLocks/>
            <a:stCxn id="57" idx="2"/>
            <a:endCxn id="77" idx="0"/>
          </p:cNvCxnSpPr>
          <p:nvPr/>
        </p:nvCxnSpPr>
        <p:spPr>
          <a:xfrm>
            <a:off x="8392529" y="4872650"/>
            <a:ext cx="1006174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ADFA0CA-1383-C83C-1460-23AC5A4E7575}"/>
              </a:ext>
            </a:extLst>
          </p:cNvPr>
          <p:cNvCxnSpPr>
            <a:cxnSpLocks/>
            <a:stCxn id="65" idx="2"/>
            <a:endCxn id="79" idx="0"/>
          </p:cNvCxnSpPr>
          <p:nvPr/>
        </p:nvCxnSpPr>
        <p:spPr>
          <a:xfrm flipH="1">
            <a:off x="9980554" y="4872650"/>
            <a:ext cx="44707" cy="3222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8779A841-F7AC-609B-5D5F-2981B5A80733}"/>
              </a:ext>
            </a:extLst>
          </p:cNvPr>
          <p:cNvSpPr/>
          <p:nvPr/>
        </p:nvSpPr>
        <p:spPr>
          <a:xfrm>
            <a:off x="2156116" y="5731402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A36480F-8FCD-6D94-1A91-580107759B96}"/>
              </a:ext>
            </a:extLst>
          </p:cNvPr>
          <p:cNvSpPr/>
          <p:nvPr/>
        </p:nvSpPr>
        <p:spPr>
          <a:xfrm>
            <a:off x="2883852" y="5728513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CB2E9068-A3DA-E588-E3DD-12D889CD9995}"/>
              </a:ext>
            </a:extLst>
          </p:cNvPr>
          <p:cNvSpPr/>
          <p:nvPr/>
        </p:nvSpPr>
        <p:spPr>
          <a:xfrm>
            <a:off x="7390612" y="5735389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6CB5D705-638B-CBE6-D2E9-61528F70DE6B}"/>
              </a:ext>
            </a:extLst>
          </p:cNvPr>
          <p:cNvSpPr/>
          <p:nvPr/>
        </p:nvSpPr>
        <p:spPr>
          <a:xfrm>
            <a:off x="8125159" y="5735389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D78C0FB5-50EC-D8CC-07CB-8B90627B891B}"/>
              </a:ext>
            </a:extLst>
          </p:cNvPr>
          <p:cNvSpPr/>
          <p:nvPr/>
        </p:nvSpPr>
        <p:spPr>
          <a:xfrm>
            <a:off x="9202232" y="5738278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2E578274-C51B-E08B-6CFE-9AC5431F309B}"/>
              </a:ext>
            </a:extLst>
          </p:cNvPr>
          <p:cNvSpPr/>
          <p:nvPr/>
        </p:nvSpPr>
        <p:spPr>
          <a:xfrm>
            <a:off x="9929968" y="5735389"/>
            <a:ext cx="318195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App.</a:t>
            </a:r>
          </a:p>
        </p:txBody>
      </p:sp>
    </p:spTree>
    <p:extLst>
      <p:ext uri="{BB962C8B-B14F-4D97-AF65-F5344CB8AC3E}">
        <p14:creationId xmlns:p14="http://schemas.microsoft.com/office/powerpoint/2010/main" val="141118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7|5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7|5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7|5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heme/theme1.xml><?xml version="1.0" encoding="utf-8"?>
<a:theme xmlns:a="http://schemas.openxmlformats.org/drawingml/2006/main" name="Front_pag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ill_Sans_M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ontpage_blue_central_label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ont_page_blue_central_label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ront_page_pure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ront_page_university_sce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ront_page_blue_shad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81143</TotalTime>
  <Words>2219</Words>
  <Application>Microsoft Macintosh PowerPoint</Application>
  <PresentationFormat>Widescreen</PresentationFormat>
  <Paragraphs>559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Intel Clear</vt:lpstr>
      <vt:lpstr>Arial</vt:lpstr>
      <vt:lpstr>Avenir Next Condensed</vt:lpstr>
      <vt:lpstr>Calibri</vt:lpstr>
      <vt:lpstr>Calibri Light</vt:lpstr>
      <vt:lpstr>Corbel</vt:lpstr>
      <vt:lpstr>Fira Sans</vt:lpstr>
      <vt:lpstr>Georgia</vt:lpstr>
      <vt:lpstr>Gill Sans MT</vt:lpstr>
      <vt:lpstr>Helvetica</vt:lpstr>
      <vt:lpstr>Helvetica Neue Light</vt:lpstr>
      <vt:lpstr>Palatino Linotype</vt:lpstr>
      <vt:lpstr>Times New Roman</vt:lpstr>
      <vt:lpstr>Front_page_white</vt:lpstr>
      <vt:lpstr>Gill_Sans_MT</vt:lpstr>
      <vt:lpstr>Frontpage_blue_central_label_2</vt:lpstr>
      <vt:lpstr>Front_page_blue_central_label_1</vt:lpstr>
      <vt:lpstr>Front_page_pure_blue</vt:lpstr>
      <vt:lpstr>Front_page_university_scene</vt:lpstr>
      <vt:lpstr>Front_page_blue_shadow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UCR-Networked-Systems-Group-template</dc:title>
  <dc:subject/>
  <dc:creator>Shixiong Qi</dc:creator>
  <cp:keywords/>
  <dc:description/>
  <cp:lastModifiedBy>ShixiongQi</cp:lastModifiedBy>
  <cp:revision>6881</cp:revision>
  <dcterms:created xsi:type="dcterms:W3CDTF">2020-04-15T23:29:48Z</dcterms:created>
  <dcterms:modified xsi:type="dcterms:W3CDTF">2024-07-12T18:45:12Z</dcterms:modified>
  <cp:category/>
</cp:coreProperties>
</file>